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embeddedFontLst>
    <p:embeddedFont>
      <p:font typeface="Comfortaa" panose="020B0604020202020204" charset="0"/>
      <p:regular r:id="rId60"/>
      <p:bold r:id="rId61"/>
    </p:embeddedFont>
    <p:embeddedFont>
      <p:font typeface="Comfortaa Regular" panose="020B0604020202020204" charset="0"/>
      <p:regular r:id="rId62"/>
      <p:bold r:id="rId63"/>
    </p:embeddedFont>
    <p:embeddedFont>
      <p:font typeface="Fira Sans Extra Condensed Medium" panose="020B0604020202020204" charset="0"/>
      <p:regular r:id="rId64"/>
      <p:bold r:id="rId65"/>
      <p:italic r:id="rId66"/>
      <p:boldItalic r:id="rId67"/>
    </p:embeddedFont>
    <p:embeddedFont>
      <p:font typeface="Lato" panose="020B0604020202020204" charset="0"/>
      <p:regular r:id="rId68"/>
      <p:bold r:id="rId69"/>
      <p:italic r:id="rId70"/>
      <p:boldItalic r:id="rId71"/>
    </p:embeddedFont>
    <p:embeddedFont>
      <p:font typeface="Lato Light" panose="020B0604020202020204" charset="0"/>
      <p:regular r:id="rId72"/>
      <p:bold r:id="rId73"/>
      <p:italic r:id="rId74"/>
      <p:boldItalic r:id="rId75"/>
    </p:embeddedFont>
    <p:embeddedFont>
      <p:font typeface="Roboto Mono" panose="020B0604020202020204" charset="0"/>
      <p:regular r:id="rId76"/>
      <p:bold r:id="rId77"/>
      <p:italic r:id="rId78"/>
      <p:boldItalic r:id="rId79"/>
    </p:embeddedFont>
    <p:embeddedFont>
      <p:font typeface="Squada One" panose="020B0604020202020204" charset="0"/>
      <p:regular r:id="rId80"/>
    </p:embeddedFont>
    <p:embeddedFont>
      <p:font typeface="Unica One" panose="020B0604020202020204" charset="0"/>
      <p:regular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94DB2-7DE7-41B6-88FA-FD28CF76A06F}" v="4" dt="2020-05-09T12:47:03.508"/>
  </p1510:revLst>
</p1510:revInfo>
</file>

<file path=ppt/tableStyles.xml><?xml version="1.0" encoding="utf-8"?>
<a:tblStyleLst xmlns:a="http://schemas.openxmlformats.org/drawingml/2006/main" def="{3105FE65-21DA-4095-B1E8-28567801E564}">
  <a:tblStyle styleId="{3105FE65-21DA-4095-B1E8-28567801E5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57"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rowan" userId="49371d80ac4802de" providerId="LiveId" clId="{33794DB2-7DE7-41B6-88FA-FD28CF76A06F}"/>
    <pc:docChg chg="undo custSel modSld">
      <pc:chgData name="danielle rowan" userId="49371d80ac4802de" providerId="LiveId" clId="{33794DB2-7DE7-41B6-88FA-FD28CF76A06F}" dt="2020-05-09T12:48:29.021" v="295" actId="1076"/>
      <pc:docMkLst>
        <pc:docMk/>
      </pc:docMkLst>
      <pc:sldChg chg="addSp delSp modSp mod">
        <pc:chgData name="danielle rowan" userId="49371d80ac4802de" providerId="LiveId" clId="{33794DB2-7DE7-41B6-88FA-FD28CF76A06F}" dt="2020-05-09T12:48:29.021" v="295" actId="1076"/>
        <pc:sldMkLst>
          <pc:docMk/>
          <pc:sldMk cId="0" sldId="308"/>
        </pc:sldMkLst>
        <pc:spChg chg="add del mod">
          <ac:chgData name="danielle rowan" userId="49371d80ac4802de" providerId="LiveId" clId="{33794DB2-7DE7-41B6-88FA-FD28CF76A06F}" dt="2020-05-09T12:46:58.875" v="122"/>
          <ac:spMkLst>
            <pc:docMk/>
            <pc:sldMk cId="0" sldId="308"/>
            <ac:spMk id="8" creationId="{3622945A-37D5-4312-8C80-4994360BC254}"/>
          </ac:spMkLst>
        </pc:spChg>
        <pc:spChg chg="add mod">
          <ac:chgData name="danielle rowan" userId="49371d80ac4802de" providerId="LiveId" clId="{33794DB2-7DE7-41B6-88FA-FD28CF76A06F}" dt="2020-05-09T12:48:26.123" v="294" actId="1076"/>
          <ac:spMkLst>
            <pc:docMk/>
            <pc:sldMk cId="0" sldId="308"/>
            <ac:spMk id="9" creationId="{0AE88A9B-9A64-480F-B7B3-4432792D48E8}"/>
          </ac:spMkLst>
        </pc:spChg>
        <pc:spChg chg="mod">
          <ac:chgData name="danielle rowan" userId="49371d80ac4802de" providerId="LiveId" clId="{33794DB2-7DE7-41B6-88FA-FD28CF76A06F}" dt="2020-05-09T12:46:44.825" v="120" actId="20577"/>
          <ac:spMkLst>
            <pc:docMk/>
            <pc:sldMk cId="0" sldId="308"/>
            <ac:spMk id="2665" creationId="{00000000-0000-0000-0000-000000000000}"/>
          </ac:spMkLst>
        </pc:spChg>
        <pc:picChg chg="add mod">
          <ac:chgData name="danielle rowan" userId="49371d80ac4802de" providerId="LiveId" clId="{33794DB2-7DE7-41B6-88FA-FD28CF76A06F}" dt="2020-05-09T12:48:29.021" v="295" actId="1076"/>
          <ac:picMkLst>
            <pc:docMk/>
            <pc:sldMk cId="0" sldId="308"/>
            <ac:picMk id="2" creationId="{89481696-6A2B-40B3-8EEA-9FE336099A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FFFFFF"/>
                </a:solidFill>
                <a:highlight>
                  <a:srgbClr val="FF585D"/>
                </a:highlight>
                <a:latin typeface="Roboto Mono"/>
                <a:ea typeface="Roboto Mono"/>
                <a:cs typeface="Roboto Mono"/>
                <a:sym typeface="Roboto Mono"/>
              </a:rPr>
              <a:t>#FF585D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7781ed63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7781ed63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7781ed636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7781ed636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7781ed636e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7781ed636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7781ed636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7781ed636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7781ed636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7781ed636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7781ed636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7781ed636e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781ed636e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781ed636e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7781ed636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7781ed636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7781ed636e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7781ed636e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7781ed636e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7781ed636e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0195f04c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0195f04c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7781ed636e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7781ed636e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7781ed636e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7781ed636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7781ed636e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7781ed636e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7781ed636e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7781ed636e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7781ed636e_0_2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7781ed636e_0_2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7781ed636e_0_3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7781ed636e_0_3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7781ed636e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7781ed636e_0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802cb33927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802cb3392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So i’ll be covering the question of why could there be more airbnbs in certain locations?</a:t>
            </a:r>
            <a:endParaRPr/>
          </a:p>
          <a:p>
            <a:pPr marL="0" lvl="0" indent="0" algn="l" rtl="0">
              <a:spcBef>
                <a:spcPts val="0"/>
              </a:spcBef>
              <a:spcAft>
                <a:spcPts val="0"/>
              </a:spcAft>
              <a:buNone/>
            </a:pPr>
            <a:r>
              <a:rPr lang="es"/>
              <a:t>I’ll investigate if using airbnb distance from a certain landmark and subway station could help us understand where people want to stay.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5c3a6013ac_3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5c3a6013ac_3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So basically, our hypothesis is that more airbnbs will be available in areas where the most popular landmark is regardless of the condition or filter we put on the airbnb search.</a:t>
            </a:r>
            <a:endParaRPr/>
          </a:p>
          <a:p>
            <a:pPr marL="0" lvl="0" indent="0" algn="l" rtl="0">
              <a:spcBef>
                <a:spcPts val="0"/>
              </a:spcBef>
              <a:spcAft>
                <a:spcPts val="0"/>
              </a:spcAft>
              <a:buNone/>
            </a:pPr>
            <a:r>
              <a:rPr lang="es"/>
              <a:t>Essentially, we assume that the more popular landmarks = More foot traffic = more airbnbs available</a:t>
            </a:r>
            <a:endParaRPr/>
          </a:p>
          <a:p>
            <a:pPr marL="0" lvl="0" indent="0" algn="l" rtl="0">
              <a:spcBef>
                <a:spcPts val="0"/>
              </a:spcBef>
              <a:spcAft>
                <a:spcPts val="0"/>
              </a:spcAft>
              <a:buNone/>
            </a:pPr>
            <a:endParaRPr/>
          </a:p>
          <a:p>
            <a:pPr marL="0" lvl="0" indent="0" algn="l" rtl="0">
              <a:spcBef>
                <a:spcPts val="0"/>
              </a:spcBef>
              <a:spcAft>
                <a:spcPts val="0"/>
              </a:spcAft>
              <a:buNone/>
            </a:pPr>
            <a:r>
              <a:rPr lang="es"/>
              <a:t>We end up having 7 conditions in our analysis: </a:t>
            </a:r>
            <a:endParaRPr/>
          </a:p>
          <a:p>
            <a:pPr marL="0" lvl="0" indent="0" algn="l" rtl="0">
              <a:spcBef>
                <a:spcPts val="0"/>
              </a:spcBef>
              <a:spcAft>
                <a:spcPts val="0"/>
              </a:spcAft>
              <a:buNone/>
            </a:pPr>
            <a:r>
              <a:rPr lang="es"/>
              <a:t>First we’ll check to see how many airbnbs are within a 1 mile radius of the landmark</a:t>
            </a:r>
            <a:endParaRPr/>
          </a:p>
          <a:p>
            <a:pPr marL="0" lvl="0" indent="0" algn="l" rtl="0">
              <a:spcBef>
                <a:spcPts val="0"/>
              </a:spcBef>
              <a:spcAft>
                <a:spcPts val="0"/>
              </a:spcAft>
              <a:buNone/>
            </a:pPr>
            <a:r>
              <a:rPr lang="es"/>
              <a:t>Then we’ll check to see how many of those airbnbs are within 1 mile and less than $200.</a:t>
            </a:r>
            <a:endParaRPr/>
          </a:p>
          <a:p>
            <a:pPr marL="0" lvl="0" indent="0" algn="l" rtl="0">
              <a:spcBef>
                <a:spcPts val="0"/>
              </a:spcBef>
              <a:spcAft>
                <a:spcPts val="0"/>
              </a:spcAft>
              <a:buNone/>
            </a:pPr>
            <a:r>
              <a:rPr lang="es"/>
              <a:t>Then within 1 mile and available at least 6 months out of the year</a:t>
            </a:r>
            <a:endParaRPr/>
          </a:p>
          <a:p>
            <a:pPr marL="0" lvl="0" indent="0" algn="l" rtl="0">
              <a:spcBef>
                <a:spcPts val="0"/>
              </a:spcBef>
              <a:spcAft>
                <a:spcPts val="0"/>
              </a:spcAft>
              <a:buNone/>
            </a:pPr>
            <a:r>
              <a:rPr lang="es"/>
              <a:t>Then airbnbs with 10 reviews, entire home/apartments, minimum night stays of 3 or less, and finally ¼ of a mile away from a subway station. </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776185372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776185372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Before I go further, I want to help the class understand 3 different things I used that we did not go into much in class - </a:t>
            </a:r>
            <a:endParaRPr/>
          </a:p>
          <a:p>
            <a:pPr marL="0" lvl="0" indent="0" algn="l" rtl="0">
              <a:spcBef>
                <a:spcPts val="0"/>
              </a:spcBef>
              <a:spcAft>
                <a:spcPts val="0"/>
              </a:spcAft>
              <a:buNone/>
            </a:pPr>
            <a:r>
              <a:rPr lang="es"/>
              <a:t>First, I am using all the skills used in class in conjuction with geopandas, spatial operations and outside csv files. </a:t>
            </a:r>
            <a:endParaRPr/>
          </a:p>
          <a:p>
            <a:pPr marL="0" lvl="0" indent="0" algn="l" rtl="0">
              <a:spcBef>
                <a:spcPts val="0"/>
              </a:spcBef>
              <a:spcAft>
                <a:spcPts val="0"/>
              </a:spcAft>
              <a:buNone/>
            </a:pPr>
            <a:r>
              <a:rPr lang="es"/>
              <a:t>Geopandas is similar to pandas our professor taught us in which we can convert our dataset into points and polygons using longitude and latitude. It helps us visualize our dataset if we have a csv files that correspond to the same dataset. </a:t>
            </a:r>
            <a:endParaRPr/>
          </a:p>
          <a:p>
            <a:pPr marL="0" lvl="0" indent="0" algn="l" rtl="0">
              <a:spcBef>
                <a:spcPts val="0"/>
              </a:spcBef>
              <a:spcAft>
                <a:spcPts val="0"/>
              </a:spcAft>
              <a:buNone/>
            </a:pPr>
            <a:r>
              <a:rPr lang="es"/>
              <a:t>Second, we use spatial operations which help us create spaces and boundaries with buffers that ultimately create polygons.</a:t>
            </a:r>
            <a:endParaRPr/>
          </a:p>
          <a:p>
            <a:pPr marL="0" lvl="0" indent="0" algn="l" rtl="0">
              <a:spcBef>
                <a:spcPts val="0"/>
              </a:spcBef>
              <a:spcAft>
                <a:spcPts val="0"/>
              </a:spcAft>
              <a:buNone/>
            </a:pPr>
            <a:r>
              <a:rPr lang="es"/>
              <a:t>Finally, our outside csv files that I will use is nyc subway stations and neighbourhoods boundary information.</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02cb3392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02cb3392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g802cb33927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0" name="Google Shape;2330;g802cb3392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200"/>
              <a:t>So initially, we can use seaborn to visualize our 5 boroughs. But by using a png file, we are able to enclose it using geopandas and show which borough has the most number of listings through a heatmap</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7761853727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9" name="Google Shape;2339;g776185372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Now we have a NYC neighbourhood CSV file that we import and combining with our information we get a map plotted using longitude and latitude to show each approximate neighbourhood. If you look closely you can see the lines.</a:t>
            </a:r>
            <a:endParaRPr sz="1400"/>
          </a:p>
          <a:p>
            <a:pPr marL="0" lvl="0" indent="0" algn="l" rtl="0">
              <a:lnSpc>
                <a:spcPct val="115000"/>
              </a:lnSpc>
              <a:spcBef>
                <a:spcPts val="1600"/>
              </a:spcBef>
              <a:spcAft>
                <a:spcPts val="1600"/>
              </a:spcAft>
              <a:buNone/>
            </a:pPr>
            <a:r>
              <a:rPr lang="es" sz="1400"/>
              <a:t>Finally, we take that and show the most densely populated neighbourhood in terms of number of airbnb listings in NYC in a heat map.</a:t>
            </a:r>
            <a:br>
              <a:rPr lang="es" sz="1400"/>
            </a:br>
            <a:r>
              <a:rPr lang="es" sz="1400"/>
              <a:t>As you can see all of manhattan, and portions of queens and brooklyn are the most populated with outskirts only having very few. </a:t>
            </a:r>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7761853727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776185372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400"/>
              <a:t>So for the rest of our analysis, we want to see around what landmarks are there more airbnb listings. </a:t>
            </a:r>
            <a:br>
              <a:rPr lang="es" sz="1400"/>
            </a:br>
            <a:r>
              <a:rPr lang="es" sz="1400"/>
              <a:t>We look at about 18 different landmarks ranging from ……….. </a:t>
            </a:r>
            <a:br>
              <a:rPr lang="es" sz="1400"/>
            </a:br>
            <a:r>
              <a:rPr lang="es" sz="1400"/>
              <a:t>Here you can see all the landmarks mapped. A lot of the top landmarks in NYC happen to be in Midtown Manhattan.</a:t>
            </a:r>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776185372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776185372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So we will only focus on the World Trade Center in this presentation but have done all the landmarks in our python analysis. </a:t>
            </a:r>
            <a:br>
              <a:rPr lang="es" sz="1400"/>
            </a:br>
            <a:r>
              <a:rPr lang="es" sz="1400"/>
              <a:t>Here you can see where WTC is in all the 5 boroughs and then in a map of only bronx/manhattan</a:t>
            </a:r>
            <a:endParaRPr sz="1400"/>
          </a:p>
          <a:p>
            <a:pPr marL="0" lvl="0" indent="0" algn="l" rtl="0">
              <a:lnSpc>
                <a:spcPct val="115000"/>
              </a:lnSpc>
              <a:spcBef>
                <a:spcPts val="1600"/>
              </a:spcBef>
              <a:spcAft>
                <a:spcPts val="1600"/>
              </a:spcAft>
              <a:buNone/>
            </a:pP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7761853727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776185372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We also combine our dataset with outside subway csv file to understand what subway line is the most popular around this landmark that people would want to find an airbnb to get around NYC.</a:t>
            </a:r>
            <a:endParaRPr sz="1400"/>
          </a:p>
          <a:p>
            <a:pPr marL="0" lvl="0" indent="0" algn="l" rtl="0">
              <a:lnSpc>
                <a:spcPct val="115000"/>
              </a:lnSpc>
              <a:spcBef>
                <a:spcPts val="1600"/>
              </a:spcBef>
              <a:spcAft>
                <a:spcPts val="1600"/>
              </a:spcAft>
              <a:buNone/>
            </a:pPr>
            <a:r>
              <a:rPr lang="es" sz="1400"/>
              <a:t>It took analyzing through google maps to get this information but we finally narrowed it down to the R-line for this landmark and each landmark has its only line. </a:t>
            </a: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7761853727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776185372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Ultimately, we come out to the following information:</a:t>
            </a:r>
            <a:endParaRPr sz="1400"/>
          </a:p>
          <a:p>
            <a:pPr marL="0" lvl="0" indent="0" algn="l" rtl="0">
              <a:lnSpc>
                <a:spcPct val="115000"/>
              </a:lnSpc>
              <a:spcBef>
                <a:spcPts val="1600"/>
              </a:spcBef>
              <a:spcAft>
                <a:spcPts val="0"/>
              </a:spcAft>
              <a:buNone/>
            </a:pPr>
            <a:r>
              <a:rPr lang="es" sz="1400"/>
              <a:t>There are ……</a:t>
            </a:r>
            <a:endParaRPr sz="1400"/>
          </a:p>
          <a:p>
            <a:pPr marL="0" lvl="0" indent="0" algn="l" rtl="0">
              <a:lnSpc>
                <a:spcPct val="115000"/>
              </a:lnSpc>
              <a:spcBef>
                <a:spcPts val="1600"/>
              </a:spcBef>
              <a:spcAft>
                <a:spcPts val="0"/>
              </a:spcAft>
              <a:buNone/>
            </a:pPr>
            <a:r>
              <a:rPr lang="es" sz="1400"/>
              <a:t>but if we decided to filter each time and keep that filter to narrow our search like an actual airbnb selection customers might use on their website we would come down to ……</a:t>
            </a:r>
            <a:endParaRPr sz="1400"/>
          </a:p>
          <a:p>
            <a:pPr marL="0" lvl="0" indent="0" algn="l" rtl="0">
              <a:lnSpc>
                <a:spcPct val="115000"/>
              </a:lnSpc>
              <a:spcBef>
                <a:spcPts val="1600"/>
              </a:spcBef>
              <a:spcAft>
                <a:spcPts val="1600"/>
              </a:spcAft>
              <a:buNone/>
            </a:pPr>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7761853727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776185372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400"/>
              <a:t>Here you can see the number of airbnbs and where they are in respect to the landmark we are analyzing so WTC. On the right you can see that if we choose to look at airbnbs within 1 mile of WTC AND ¼ of a mile away from a subway station on the R line - everything is more condensed. </a:t>
            </a: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7761853727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776185372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Finally, let’s take a look at our R analysis. </a:t>
            </a:r>
            <a:br>
              <a:rPr lang="es" sz="1400"/>
            </a:br>
            <a:r>
              <a:rPr lang="es" sz="1400"/>
              <a:t>Each of our analyses organized by color - which tells us which borough the landmark is in. </a:t>
            </a:r>
            <a:br>
              <a:rPr lang="es" sz="1400"/>
            </a:br>
            <a:r>
              <a:rPr lang="es" sz="1400"/>
              <a:t>Blue = Manhattan, Green = Brooklyn, Yellow = Bronx, Pink = Queens, Red = Staten Island</a:t>
            </a:r>
            <a:endParaRPr sz="1400"/>
          </a:p>
          <a:p>
            <a:pPr marL="0" lvl="0" indent="0" algn="l" rtl="0">
              <a:lnSpc>
                <a:spcPct val="115000"/>
              </a:lnSpc>
              <a:spcBef>
                <a:spcPts val="1600"/>
              </a:spcBef>
              <a:spcAft>
                <a:spcPts val="1600"/>
              </a:spcAft>
              <a:buNone/>
            </a:pPr>
            <a:r>
              <a:rPr lang="es" sz="1400"/>
              <a:t>The first graph tells us the number of airbnbs within 1 mile and clearly manhattan leads. </a:t>
            </a:r>
            <a:br>
              <a:rPr lang="es" sz="1400"/>
            </a:br>
            <a:r>
              <a:rPr lang="es" sz="1400"/>
              <a:t>In the next couple of graphs, we use percentage of the total within 1 mile away from the landmark. So here you can see 100% of staten islands total are less than $200. Manhattan however, seems to be the most expensive.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7761853727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776185372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400"/>
              <a:t>Here, staten island also leads in available more than half of the year but central park many are not available. </a:t>
            </a:r>
            <a:br>
              <a:rPr lang="es" sz="1400"/>
            </a:br>
            <a:r>
              <a:rPr lang="es" sz="1400"/>
              <a:t>Next, very few manhattan landmarks have at least 10 reviews. </a:t>
            </a:r>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7761853727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776185372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400"/>
              <a:t>Here you can see most places offer an entire home/apartment while it looks like Bronx airbnbs do not. </a:t>
            </a:r>
            <a:br>
              <a:rPr lang="es" sz="1400"/>
            </a:br>
            <a:r>
              <a:rPr lang="es" sz="1400"/>
              <a:t>In terms of minimum of 3 or less night stay, manhattan airbnbs are also less than 50%.</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02cb33927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02cb33927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9"/>
        <p:cNvGrpSpPr/>
        <p:nvPr/>
      </p:nvGrpSpPr>
      <p:grpSpPr>
        <a:xfrm>
          <a:off x="0" y="0"/>
          <a:ext cx="0" cy="0"/>
          <a:chOff x="0" y="0"/>
          <a:chExt cx="0" cy="0"/>
        </a:xfrm>
      </p:grpSpPr>
      <p:sp>
        <p:nvSpPr>
          <p:cNvPr id="2420" name="Google Shape;2420;g7761853727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1" name="Google Shape;2421;g776185372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400"/>
              <a:t>Last but not least, Rockaway beach has the most airbnbs that are at least a quarter of a mile to a subway</a:t>
            </a:r>
            <a:endParaRPr sz="1400"/>
          </a:p>
          <a:p>
            <a:pPr marL="0" lvl="0" indent="0" algn="l" rtl="0">
              <a:lnSpc>
                <a:spcPct val="115000"/>
              </a:lnSpc>
              <a:spcBef>
                <a:spcPts val="1600"/>
              </a:spcBef>
              <a:spcAft>
                <a:spcPts val="1600"/>
              </a:spcAft>
              <a:buNone/>
            </a:pPr>
            <a:r>
              <a:rPr lang="es" sz="1400"/>
              <a:t>Now that we’ve compared all landmarks and conditions, we can rank each landmark to see which ones might be most popular for airbnbs. </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g802cb33927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9" name="Google Shape;2429;g802cb33927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Overall, manhattan and brooklyn are #1 and #2 respectively. In manhattan - empire state building, times square and madison square garden have the most airbnbs that fulfill our conditions within 1 mile away. For brooklyn, its brooklyn bridge, prospect park and coney island.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802cb33927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802cb33927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In conclusion, our initial hypothesis of expecting the most populated airbnb locations in terms of listing also seem to have the most popular landmarks which might be the reason why more airbnbs are listed near them. </a:t>
            </a:r>
            <a:br>
              <a:rPr lang="es"/>
            </a:br>
            <a:r>
              <a:rPr lang="es"/>
              <a:t>We can see manhattan and brooklyn remain on top as bouroughs with most airbnbs near landmarks and subway stations. </a:t>
            </a:r>
            <a:br>
              <a:rPr lang="es"/>
            </a:br>
            <a:r>
              <a:rPr lang="es"/>
              <a:t>However, if we choose to look at percent of total airbnbs within 1 mile away that will give us another conclusion. </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802cb33927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802cb3392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802cb33927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9" name="Google Shape;2569;g802cb33927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5"/>
        <p:cNvGrpSpPr/>
        <p:nvPr/>
      </p:nvGrpSpPr>
      <p:grpSpPr>
        <a:xfrm>
          <a:off x="0" y="0"/>
          <a:ext cx="0" cy="0"/>
          <a:chOff x="0" y="0"/>
          <a:chExt cx="0" cy="0"/>
        </a:xfrm>
      </p:grpSpPr>
      <p:sp>
        <p:nvSpPr>
          <p:cNvPr id="2576" name="Google Shape;2576;g802cb33927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7" name="Google Shape;2577;g802cb33927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802cb33927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802cb33927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802cb33927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802cb3392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7781ed636e_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7781ed636e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0"/>
        <p:cNvGrpSpPr/>
        <p:nvPr/>
      </p:nvGrpSpPr>
      <p:grpSpPr>
        <a:xfrm>
          <a:off x="0" y="0"/>
          <a:ext cx="0" cy="0"/>
          <a:chOff x="0" y="0"/>
          <a:chExt cx="0" cy="0"/>
        </a:xfrm>
      </p:grpSpPr>
      <p:sp>
        <p:nvSpPr>
          <p:cNvPr id="2611" name="Google Shape;2611;g7781ed636e_4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2" name="Google Shape;2612;g7781ed636e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02cb33927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02cb33927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802cb33927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802cb3392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4"/>
        <p:cNvGrpSpPr/>
        <p:nvPr/>
      </p:nvGrpSpPr>
      <p:grpSpPr>
        <a:xfrm>
          <a:off x="0" y="0"/>
          <a:ext cx="0" cy="0"/>
          <a:chOff x="0" y="0"/>
          <a:chExt cx="0" cy="0"/>
        </a:xfrm>
      </p:grpSpPr>
      <p:sp>
        <p:nvSpPr>
          <p:cNvPr id="2645" name="Google Shape;2645;g802cb339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6" name="Google Shape;2646;g802cb339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802cb339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802cb339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0"/>
        <p:cNvGrpSpPr/>
        <p:nvPr/>
      </p:nvGrpSpPr>
      <p:grpSpPr>
        <a:xfrm>
          <a:off x="0" y="0"/>
          <a:ext cx="0" cy="0"/>
          <a:chOff x="0" y="0"/>
          <a:chExt cx="0" cy="0"/>
        </a:xfrm>
      </p:grpSpPr>
      <p:sp>
        <p:nvSpPr>
          <p:cNvPr id="2661" name="Google Shape;2661;g802cb3392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2" name="Google Shape;2662;g802cb3392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802cb3392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802cb3392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g7781ed636e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8" name="Google Shape;2678;g7781ed636e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5465e7bc0b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g5c93d8859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4" name="Google Shape;2694;g5c93d8859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7781ed636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7781ed636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7781ed636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7781ed636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7781ed636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7781ed636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7781ed636e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7781ed636e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63600" y="786825"/>
            <a:ext cx="3616800" cy="178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Clr>
                <a:schemeClr val="accent2"/>
              </a:buClr>
              <a:buSzPts val="5200"/>
              <a:buNone/>
              <a:defRPr sz="5200">
                <a:solidFill>
                  <a:schemeClr val="accent2"/>
                </a:solidFill>
              </a:defRPr>
            </a:lvl2pPr>
            <a:lvl3pPr lvl="2" algn="ctr" rtl="0">
              <a:spcBef>
                <a:spcPts val="0"/>
              </a:spcBef>
              <a:spcAft>
                <a:spcPts val="0"/>
              </a:spcAft>
              <a:buClr>
                <a:schemeClr val="accent2"/>
              </a:buClr>
              <a:buSzPts val="5200"/>
              <a:buNone/>
              <a:defRPr sz="5200">
                <a:solidFill>
                  <a:schemeClr val="accent2"/>
                </a:solidFill>
              </a:defRPr>
            </a:lvl3pPr>
            <a:lvl4pPr lvl="3" algn="ctr" rtl="0">
              <a:spcBef>
                <a:spcPts val="0"/>
              </a:spcBef>
              <a:spcAft>
                <a:spcPts val="0"/>
              </a:spcAft>
              <a:buClr>
                <a:schemeClr val="accent2"/>
              </a:buClr>
              <a:buSzPts val="5200"/>
              <a:buNone/>
              <a:defRPr sz="5200">
                <a:solidFill>
                  <a:schemeClr val="accent2"/>
                </a:solidFill>
              </a:defRPr>
            </a:lvl4pPr>
            <a:lvl5pPr lvl="4" algn="ctr" rtl="0">
              <a:spcBef>
                <a:spcPts val="0"/>
              </a:spcBef>
              <a:spcAft>
                <a:spcPts val="0"/>
              </a:spcAft>
              <a:buClr>
                <a:schemeClr val="accent2"/>
              </a:buClr>
              <a:buSzPts val="5200"/>
              <a:buNone/>
              <a:defRPr sz="5200">
                <a:solidFill>
                  <a:schemeClr val="accent2"/>
                </a:solidFill>
              </a:defRPr>
            </a:lvl5pPr>
            <a:lvl6pPr lvl="5" algn="ctr" rtl="0">
              <a:spcBef>
                <a:spcPts val="0"/>
              </a:spcBef>
              <a:spcAft>
                <a:spcPts val="0"/>
              </a:spcAft>
              <a:buClr>
                <a:schemeClr val="accent2"/>
              </a:buClr>
              <a:buSzPts val="5200"/>
              <a:buNone/>
              <a:defRPr sz="5200">
                <a:solidFill>
                  <a:schemeClr val="accent2"/>
                </a:solidFill>
              </a:defRPr>
            </a:lvl6pPr>
            <a:lvl7pPr lvl="6" algn="ctr" rtl="0">
              <a:spcBef>
                <a:spcPts val="0"/>
              </a:spcBef>
              <a:spcAft>
                <a:spcPts val="0"/>
              </a:spcAft>
              <a:buClr>
                <a:schemeClr val="accent2"/>
              </a:buClr>
              <a:buSzPts val="5200"/>
              <a:buNone/>
              <a:defRPr sz="5200">
                <a:solidFill>
                  <a:schemeClr val="accent2"/>
                </a:solidFill>
              </a:defRPr>
            </a:lvl7pPr>
            <a:lvl8pPr lvl="7" algn="ctr" rtl="0">
              <a:spcBef>
                <a:spcPts val="0"/>
              </a:spcBef>
              <a:spcAft>
                <a:spcPts val="0"/>
              </a:spcAft>
              <a:buClr>
                <a:schemeClr val="accent2"/>
              </a:buClr>
              <a:buSzPts val="5200"/>
              <a:buNone/>
              <a:defRPr sz="5200">
                <a:solidFill>
                  <a:schemeClr val="accent2"/>
                </a:solidFill>
              </a:defRPr>
            </a:lvl8pPr>
            <a:lvl9pPr lvl="8" algn="ctr" rtl="0">
              <a:spcBef>
                <a:spcPts val="0"/>
              </a:spcBef>
              <a:spcAft>
                <a:spcPts val="0"/>
              </a:spcAft>
              <a:buClr>
                <a:schemeClr val="accent2"/>
              </a:buClr>
              <a:buSzPts val="5200"/>
              <a:buNone/>
              <a:defRPr sz="5200">
                <a:solidFill>
                  <a:schemeClr val="accent2"/>
                </a:solidFill>
              </a:defRPr>
            </a:lvl9pPr>
          </a:lstStyle>
          <a:p>
            <a:endParaRPr/>
          </a:p>
        </p:txBody>
      </p:sp>
      <p:sp>
        <p:nvSpPr>
          <p:cNvPr id="10" name="Google Shape;10;p2"/>
          <p:cNvSpPr txBox="1">
            <a:spLocks noGrp="1"/>
          </p:cNvSpPr>
          <p:nvPr>
            <p:ph type="subTitle" idx="1"/>
          </p:nvPr>
        </p:nvSpPr>
        <p:spPr>
          <a:xfrm>
            <a:off x="3370950" y="2444400"/>
            <a:ext cx="24021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1200"/>
              <a:buNone/>
              <a:defRPr>
                <a:solidFill>
                  <a:schemeClr val="accent2"/>
                </a:solidFill>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_11_1_1">
    <p:bg>
      <p:bgPr>
        <a:no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15"/>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8" name="Google Shape;78;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 name="Google Shape;79;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Char char="●"/>
              <a:defRPr>
                <a:solidFill>
                  <a:schemeClr val="dk1"/>
                </a:solidFill>
              </a:defRPr>
            </a:lvl1pPr>
            <a:lvl2pPr marL="914400" lvl="1" indent="-304800" rtl="0">
              <a:spcBef>
                <a:spcPts val="1600"/>
              </a:spcBef>
              <a:spcAft>
                <a:spcPts val="0"/>
              </a:spcAft>
              <a:buClr>
                <a:schemeClr val="dk1"/>
              </a:buClr>
              <a:buSzPts val="1200"/>
              <a:buChar char="○"/>
              <a:defRPr>
                <a:solidFill>
                  <a:schemeClr val="dk1"/>
                </a:solidFill>
              </a:defRPr>
            </a:lvl2pPr>
            <a:lvl3pPr marL="1371600" lvl="2" indent="-304800" rtl="0">
              <a:spcBef>
                <a:spcPts val="1600"/>
              </a:spcBef>
              <a:spcAft>
                <a:spcPts val="0"/>
              </a:spcAft>
              <a:buClr>
                <a:schemeClr val="dk1"/>
              </a:buClr>
              <a:buSzPts val="1200"/>
              <a:buChar char="■"/>
              <a:defRPr>
                <a:solidFill>
                  <a:schemeClr val="dk1"/>
                </a:solidFill>
              </a:defRPr>
            </a:lvl3pPr>
            <a:lvl4pPr marL="1828800" lvl="3" indent="-304800" rtl="0">
              <a:spcBef>
                <a:spcPts val="1600"/>
              </a:spcBef>
              <a:spcAft>
                <a:spcPts val="0"/>
              </a:spcAft>
              <a:buClr>
                <a:schemeClr val="dk1"/>
              </a:buClr>
              <a:buSzPts val="1200"/>
              <a:buChar char="●"/>
              <a:defRPr>
                <a:solidFill>
                  <a:schemeClr val="dk1"/>
                </a:solidFill>
              </a:defRPr>
            </a:lvl4pPr>
            <a:lvl5pPr marL="2286000" lvl="4" indent="-304800" rtl="0">
              <a:spcBef>
                <a:spcPts val="1600"/>
              </a:spcBef>
              <a:spcAft>
                <a:spcPts val="0"/>
              </a:spcAft>
              <a:buClr>
                <a:schemeClr val="dk1"/>
              </a:buClr>
              <a:buSzPts val="1200"/>
              <a:buChar char="○"/>
              <a:defRPr>
                <a:solidFill>
                  <a:schemeClr val="dk1"/>
                </a:solidFill>
              </a:defRPr>
            </a:lvl5pPr>
            <a:lvl6pPr marL="2743200" lvl="5" indent="-304800" rtl="0">
              <a:spcBef>
                <a:spcPts val="1600"/>
              </a:spcBef>
              <a:spcAft>
                <a:spcPts val="0"/>
              </a:spcAft>
              <a:buClr>
                <a:schemeClr val="dk1"/>
              </a:buClr>
              <a:buSzPts val="1200"/>
              <a:buChar char="■"/>
              <a:defRPr>
                <a:solidFill>
                  <a:schemeClr val="dk1"/>
                </a:solidFill>
              </a:defRPr>
            </a:lvl6pPr>
            <a:lvl7pPr marL="3200400" lvl="6" indent="-304800" rtl="0">
              <a:spcBef>
                <a:spcPts val="1600"/>
              </a:spcBef>
              <a:spcAft>
                <a:spcPts val="0"/>
              </a:spcAft>
              <a:buClr>
                <a:schemeClr val="dk1"/>
              </a:buClr>
              <a:buSzPts val="1200"/>
              <a:buChar char="●"/>
              <a:defRPr>
                <a:solidFill>
                  <a:schemeClr val="dk1"/>
                </a:solidFill>
              </a:defRPr>
            </a:lvl7pPr>
            <a:lvl8pPr marL="3657600" lvl="7" indent="-304800" rtl="0">
              <a:spcBef>
                <a:spcPts val="1600"/>
              </a:spcBef>
              <a:spcAft>
                <a:spcPts val="0"/>
              </a:spcAft>
              <a:buClr>
                <a:schemeClr val="dk1"/>
              </a:buClr>
              <a:buSzPts val="1200"/>
              <a:buChar char="○"/>
              <a:defRPr>
                <a:solidFill>
                  <a:schemeClr val="dk1"/>
                </a:solidFill>
              </a:defRPr>
            </a:lvl8pPr>
            <a:lvl9pPr marL="4114800" lvl="8" indent="-304800" rtl="0">
              <a:spcBef>
                <a:spcPts val="1600"/>
              </a:spcBef>
              <a:spcAft>
                <a:spcPts val="1600"/>
              </a:spcAft>
              <a:buClr>
                <a:schemeClr val="dk1"/>
              </a:buClr>
              <a:buSzPts val="1200"/>
              <a:buChar char="■"/>
              <a:defRPr>
                <a:solidFill>
                  <a:schemeClr val="dk1"/>
                </a:solidFill>
              </a:defRPr>
            </a:lvl9pPr>
          </a:lstStyle>
          <a:p>
            <a:endParaRPr/>
          </a:p>
        </p:txBody>
      </p:sp>
      <p:sp>
        <p:nvSpPr>
          <p:cNvPr id="80" name="Google Shape;8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84" name="Google Shape;8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 name="Google Shape;43;p6"/>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00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61"/>
        <p:cNvGrpSpPr/>
        <p:nvPr/>
      </p:nvGrpSpPr>
      <p:grpSpPr>
        <a:xfrm>
          <a:off x="0" y="0"/>
          <a:ext cx="0" cy="0"/>
          <a:chOff x="0" y="0"/>
          <a:chExt cx="0" cy="0"/>
        </a:xfrm>
      </p:grpSpPr>
      <p:sp>
        <p:nvSpPr>
          <p:cNvPr id="62" name="Google Shape;62;p10"/>
          <p:cNvSpPr txBox="1">
            <a:spLocks noGrp="1"/>
          </p:cNvSpPr>
          <p:nvPr>
            <p:ph type="ctrTitle"/>
          </p:nvPr>
        </p:nvSpPr>
        <p:spPr>
          <a:xfrm>
            <a:off x="2638350" y="-156902"/>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63" name="Google Shape;63;p10"/>
          <p:cNvSpPr txBox="1">
            <a:spLocks noGrp="1"/>
          </p:cNvSpPr>
          <p:nvPr>
            <p:ph type="subTitle" idx="1"/>
          </p:nvPr>
        </p:nvSpPr>
        <p:spPr>
          <a:xfrm>
            <a:off x="3031200" y="1857025"/>
            <a:ext cx="30816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extLst>
      <p:ext uri="{BB962C8B-B14F-4D97-AF65-F5344CB8AC3E}">
        <p14:creationId xmlns:p14="http://schemas.microsoft.com/office/powerpoint/2010/main" val="263732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1" type="blank">
  <p:cSld name="Blank slide 1">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380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2597546" y="65139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0" name="Google Shape;20;p4"/>
          <p:cNvSpPr txBox="1">
            <a:spLocks noGrp="1"/>
          </p:cNvSpPr>
          <p:nvPr>
            <p:ph type="subTitle" idx="1"/>
          </p:nvPr>
        </p:nvSpPr>
        <p:spPr>
          <a:xfrm>
            <a:off x="2597546" y="106644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 name="Google Shape;21;p4"/>
          <p:cNvSpPr txBox="1">
            <a:spLocks noGrp="1"/>
          </p:cNvSpPr>
          <p:nvPr>
            <p:ph type="title" idx="2" hasCustomPrompt="1"/>
          </p:nvPr>
        </p:nvSpPr>
        <p:spPr>
          <a:xfrm>
            <a:off x="1379938" y="95737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2" name="Google Shape;22;p4"/>
          <p:cNvSpPr txBox="1">
            <a:spLocks noGrp="1"/>
          </p:cNvSpPr>
          <p:nvPr>
            <p:ph type="ctrTitle" idx="3"/>
          </p:nvPr>
        </p:nvSpPr>
        <p:spPr>
          <a:xfrm>
            <a:off x="3945275" y="1441980"/>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4"/>
          <p:cNvSpPr txBox="1">
            <a:spLocks noGrp="1"/>
          </p:cNvSpPr>
          <p:nvPr>
            <p:ph type="subTitle" idx="4"/>
          </p:nvPr>
        </p:nvSpPr>
        <p:spPr>
          <a:xfrm>
            <a:off x="3945275" y="1855138"/>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4"/>
          <p:cNvSpPr txBox="1">
            <a:spLocks noGrp="1"/>
          </p:cNvSpPr>
          <p:nvPr>
            <p:ph type="title" idx="5" hasCustomPrompt="1"/>
          </p:nvPr>
        </p:nvSpPr>
        <p:spPr>
          <a:xfrm>
            <a:off x="4296163" y="2883137"/>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4"/>
          <p:cNvSpPr txBox="1">
            <a:spLocks noGrp="1"/>
          </p:cNvSpPr>
          <p:nvPr>
            <p:ph type="ctrTitle" idx="6"/>
          </p:nvPr>
        </p:nvSpPr>
        <p:spPr>
          <a:xfrm>
            <a:off x="5280206" y="224464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4"/>
          <p:cNvSpPr txBox="1">
            <a:spLocks noGrp="1"/>
          </p:cNvSpPr>
          <p:nvPr>
            <p:ph type="subTitle" idx="7"/>
          </p:nvPr>
        </p:nvSpPr>
        <p:spPr>
          <a:xfrm>
            <a:off x="5280206" y="265779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4"/>
          <p:cNvSpPr txBox="1">
            <a:spLocks noGrp="1"/>
          </p:cNvSpPr>
          <p:nvPr>
            <p:ph type="title" idx="8" hasCustomPrompt="1"/>
          </p:nvPr>
        </p:nvSpPr>
        <p:spPr>
          <a:xfrm>
            <a:off x="3426838" y="2242634"/>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4"/>
          <p:cNvSpPr txBox="1">
            <a:spLocks noGrp="1"/>
          </p:cNvSpPr>
          <p:nvPr>
            <p:ph type="ctrTitle" idx="9"/>
          </p:nvPr>
        </p:nvSpPr>
        <p:spPr>
          <a:xfrm>
            <a:off x="6444878" y="303058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9" name="Google Shape;29;p4"/>
          <p:cNvSpPr txBox="1">
            <a:spLocks noGrp="1"/>
          </p:cNvSpPr>
          <p:nvPr>
            <p:ph type="subTitle" idx="13"/>
          </p:nvPr>
        </p:nvSpPr>
        <p:spPr>
          <a:xfrm>
            <a:off x="6444878" y="344563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4"/>
          <p:cNvSpPr txBox="1">
            <a:spLocks noGrp="1"/>
          </p:cNvSpPr>
          <p:nvPr>
            <p:ph type="title" idx="14" hasCustomPrompt="1"/>
          </p:nvPr>
        </p:nvSpPr>
        <p:spPr>
          <a:xfrm>
            <a:off x="2438988" y="1570510"/>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4"/>
          <p:cNvSpPr txBox="1">
            <a:spLocks noGrp="1"/>
          </p:cNvSpPr>
          <p:nvPr>
            <p:ph type="ctrTitle" idx="15"/>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2" name="Google Shape;32;p4"/>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rotWithShape="1">
          <a:blip r:embed="rId2">
            <a:alphaModFix/>
          </a:blip>
          <a:srcRect l="-5163" r="-5163"/>
          <a:stretch/>
        </p:blipFill>
        <p:spPr>
          <a:xfrm>
            <a:off x="1858738" y="998175"/>
            <a:ext cx="627975" cy="1192426"/>
          </a:xfrm>
          <a:prstGeom prst="rect">
            <a:avLst/>
          </a:prstGeom>
          <a:noFill/>
          <a:ln>
            <a:noFill/>
          </a:ln>
        </p:spPr>
      </p:pic>
      <p:pic>
        <p:nvPicPr>
          <p:cNvPr id="34" name="Google Shape;34;p4"/>
          <p:cNvPicPr preferRelativeResize="0"/>
          <p:nvPr/>
        </p:nvPicPr>
        <p:blipFill rotWithShape="1">
          <a:blip r:embed="rId3">
            <a:alphaModFix/>
          </a:blip>
          <a:srcRect l="-6985" r="-6974"/>
          <a:stretch/>
        </p:blipFill>
        <p:spPr>
          <a:xfrm>
            <a:off x="3143619" y="1788688"/>
            <a:ext cx="587575" cy="1192425"/>
          </a:xfrm>
          <a:prstGeom prst="rect">
            <a:avLst/>
          </a:prstGeom>
          <a:noFill/>
          <a:ln>
            <a:noFill/>
          </a:ln>
        </p:spPr>
      </p:pic>
      <p:pic>
        <p:nvPicPr>
          <p:cNvPr id="35" name="Google Shape;35;p4"/>
          <p:cNvPicPr preferRelativeResize="0"/>
          <p:nvPr/>
        </p:nvPicPr>
        <p:blipFill rotWithShape="1">
          <a:blip r:embed="rId4">
            <a:alphaModFix/>
          </a:blip>
          <a:srcRect l="-1093" r="-1083"/>
          <a:stretch/>
        </p:blipFill>
        <p:spPr>
          <a:xfrm>
            <a:off x="5571661" y="3375372"/>
            <a:ext cx="661125" cy="1163225"/>
          </a:xfrm>
          <a:prstGeom prst="rect">
            <a:avLst/>
          </a:prstGeom>
          <a:noFill/>
          <a:ln>
            <a:noFill/>
          </a:ln>
        </p:spPr>
      </p:pic>
      <p:pic>
        <p:nvPicPr>
          <p:cNvPr id="36" name="Google Shape;36;p4"/>
          <p:cNvPicPr preferRelativeResize="0"/>
          <p:nvPr/>
        </p:nvPicPr>
        <p:blipFill rotWithShape="1">
          <a:blip r:embed="rId5">
            <a:alphaModFix/>
          </a:blip>
          <a:srcRect l="-17075" r="-17062"/>
          <a:stretch/>
        </p:blipFill>
        <p:spPr>
          <a:xfrm>
            <a:off x="4312130" y="2586506"/>
            <a:ext cx="759475" cy="12095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2828850" y="2085625"/>
            <a:ext cx="3029100" cy="14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9" name="Google Shape;39;p5"/>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 name="Google Shape;40;p5"/>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6_1">
    <p:spTree>
      <p:nvGrpSpPr>
        <p:cNvPr id="1" name="Shape 44"/>
        <p:cNvGrpSpPr/>
        <p:nvPr/>
      </p:nvGrpSpPr>
      <p:grpSpPr>
        <a:xfrm>
          <a:off x="0" y="0"/>
          <a:ext cx="0" cy="0"/>
          <a:chOff x="0" y="0"/>
          <a:chExt cx="0" cy="0"/>
        </a:xfrm>
      </p:grpSpPr>
      <p:sp>
        <p:nvSpPr>
          <p:cNvPr id="45" name="Google Shape;45;p7"/>
          <p:cNvSpPr txBox="1">
            <a:spLocks noGrp="1"/>
          </p:cNvSpPr>
          <p:nvPr>
            <p:ph type="subTitle" idx="1"/>
          </p:nvPr>
        </p:nvSpPr>
        <p:spPr>
          <a:xfrm>
            <a:off x="2213250" y="1780575"/>
            <a:ext cx="4717500" cy="63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46" name="Google Shape;46;p7"/>
          <p:cNvSpPr txBox="1">
            <a:spLocks noGrp="1"/>
          </p:cNvSpPr>
          <p:nvPr>
            <p:ph type="subTitle" idx="2"/>
          </p:nvPr>
        </p:nvSpPr>
        <p:spPr>
          <a:xfrm>
            <a:off x="3667500" y="2556775"/>
            <a:ext cx="1809000" cy="21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atin typeface="Unica One"/>
                <a:ea typeface="Unica One"/>
                <a:cs typeface="Unica One"/>
                <a:sym typeface="Unica 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s ">
  <p:cSld name="TITLE_ONLY_3">
    <p:spTree>
      <p:nvGrpSpPr>
        <p:cNvPr id="1" name="Shape 47"/>
        <p:cNvGrpSpPr/>
        <p:nvPr/>
      </p:nvGrpSpPr>
      <p:grpSpPr>
        <a:xfrm>
          <a:off x="0" y="0"/>
          <a:ext cx="0" cy="0"/>
          <a:chOff x="0" y="0"/>
          <a:chExt cx="0" cy="0"/>
        </a:xfrm>
      </p:grpSpPr>
      <p:sp>
        <p:nvSpPr>
          <p:cNvPr id="48" name="Google Shape;48;p8"/>
          <p:cNvSpPr txBox="1">
            <a:spLocks noGrp="1"/>
          </p:cNvSpPr>
          <p:nvPr>
            <p:ph type="ctrTitle"/>
          </p:nvPr>
        </p:nvSpPr>
        <p:spPr>
          <a:xfrm>
            <a:off x="-7500" y="644663"/>
            <a:ext cx="45678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9" name="Google Shape;49;p8"/>
          <p:cNvSpPr txBox="1">
            <a:spLocks noGrp="1"/>
          </p:cNvSpPr>
          <p:nvPr>
            <p:ph type="subTitle" idx="1"/>
          </p:nvPr>
        </p:nvSpPr>
        <p:spPr>
          <a:xfrm>
            <a:off x="877800" y="1499300"/>
            <a:ext cx="2797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 name="Google Shape;50;p8"/>
          <p:cNvSpPr txBox="1">
            <a:spLocks noGrp="1"/>
          </p:cNvSpPr>
          <p:nvPr>
            <p:ph type="subTitle" idx="2"/>
          </p:nvPr>
        </p:nvSpPr>
        <p:spPr>
          <a:xfrm>
            <a:off x="5455475" y="1499300"/>
            <a:ext cx="2797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1" name="Google Shape;51;p8"/>
          <p:cNvSpPr txBox="1">
            <a:spLocks noGrp="1"/>
          </p:cNvSpPr>
          <p:nvPr>
            <p:ph type="ctrTitle" idx="3"/>
          </p:nvPr>
        </p:nvSpPr>
        <p:spPr>
          <a:xfrm>
            <a:off x="4560425" y="644663"/>
            <a:ext cx="45873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2">
  <p:cSld name="TITLE_ONLY_2_1">
    <p:spTree>
      <p:nvGrpSpPr>
        <p:cNvPr id="1" name="Shape 52"/>
        <p:cNvGrpSpPr/>
        <p:nvPr/>
      </p:nvGrpSpPr>
      <p:grpSpPr>
        <a:xfrm>
          <a:off x="0" y="0"/>
          <a:ext cx="0" cy="0"/>
          <a:chOff x="0" y="0"/>
          <a:chExt cx="0" cy="0"/>
        </a:xfrm>
      </p:grpSpPr>
      <p:sp>
        <p:nvSpPr>
          <p:cNvPr id="53" name="Google Shape;53;p9"/>
          <p:cNvSpPr txBox="1">
            <a:spLocks noGrp="1"/>
          </p:cNvSpPr>
          <p:nvPr>
            <p:ph type="subTitle" idx="1"/>
          </p:nvPr>
        </p:nvSpPr>
        <p:spPr>
          <a:xfrm>
            <a:off x="2640241" y="1227261"/>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4" name="Google Shape;54;p9"/>
          <p:cNvSpPr txBox="1">
            <a:spLocks noGrp="1"/>
          </p:cNvSpPr>
          <p:nvPr>
            <p:ph type="subTitle" idx="2"/>
          </p:nvPr>
        </p:nvSpPr>
        <p:spPr>
          <a:xfrm>
            <a:off x="1832400" y="2236096"/>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5" name="Google Shape;55;p9"/>
          <p:cNvSpPr txBox="1">
            <a:spLocks noGrp="1"/>
          </p:cNvSpPr>
          <p:nvPr>
            <p:ph type="ctrTitle"/>
          </p:nvPr>
        </p:nvSpPr>
        <p:spPr>
          <a:xfrm>
            <a:off x="2623486" y="994861"/>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6" name="Google Shape;56;p9"/>
          <p:cNvSpPr txBox="1">
            <a:spLocks noGrp="1"/>
          </p:cNvSpPr>
          <p:nvPr>
            <p:ph type="ctrTitle" idx="3"/>
          </p:nvPr>
        </p:nvSpPr>
        <p:spPr>
          <a:xfrm>
            <a:off x="1815600" y="2003696"/>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7" name="Google Shape;57;p9"/>
          <p:cNvSpPr txBox="1">
            <a:spLocks noGrp="1"/>
          </p:cNvSpPr>
          <p:nvPr>
            <p:ph type="subTitle" idx="4"/>
          </p:nvPr>
        </p:nvSpPr>
        <p:spPr>
          <a:xfrm>
            <a:off x="994200" y="3244639"/>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8" name="Google Shape;58;p9"/>
          <p:cNvSpPr txBox="1">
            <a:spLocks noGrp="1"/>
          </p:cNvSpPr>
          <p:nvPr>
            <p:ph type="ctrTitle" idx="5"/>
          </p:nvPr>
        </p:nvSpPr>
        <p:spPr>
          <a:xfrm>
            <a:off x="977400" y="3012239"/>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9" name="Google Shape;59;p9"/>
          <p:cNvSpPr txBox="1">
            <a:spLocks noGrp="1"/>
          </p:cNvSpPr>
          <p:nvPr>
            <p:ph type="ctrTitle" idx="6"/>
          </p:nvPr>
        </p:nvSpPr>
        <p:spPr>
          <a:xfrm>
            <a:off x="720000" y="377975"/>
            <a:ext cx="12492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0" name="Google Shape;60;p9"/>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dits">
  <p:cSld name="CUSTOM_13">
    <p:spTree>
      <p:nvGrpSpPr>
        <p:cNvPr id="1" name="Shape 64"/>
        <p:cNvGrpSpPr/>
        <p:nvPr/>
      </p:nvGrpSpPr>
      <p:grpSpPr>
        <a:xfrm>
          <a:off x="0" y="0"/>
          <a:ext cx="0" cy="0"/>
          <a:chOff x="0" y="0"/>
          <a:chExt cx="0" cy="0"/>
        </a:xfrm>
      </p:grpSpPr>
      <p:sp>
        <p:nvSpPr>
          <p:cNvPr id="65" name="Google Shape;65;p11"/>
          <p:cNvSpPr txBox="1">
            <a:spLocks noGrp="1"/>
          </p:cNvSpPr>
          <p:nvPr>
            <p:ph type="body" idx="1"/>
          </p:nvPr>
        </p:nvSpPr>
        <p:spPr>
          <a:xfrm>
            <a:off x="7182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66" name="Google Shape;66;p11"/>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7" name="Google Shape;67;p11"/>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sources">
  <p:cSld name="CUSTOM_10">
    <p:spTree>
      <p:nvGrpSpPr>
        <p:cNvPr id="1" name="Shape 68"/>
        <p:cNvGrpSpPr/>
        <p:nvPr/>
      </p:nvGrpSpPr>
      <p:grpSpPr>
        <a:xfrm>
          <a:off x="0" y="0"/>
          <a:ext cx="0" cy="0"/>
          <a:chOff x="0" y="0"/>
          <a:chExt cx="0" cy="0"/>
        </a:xfrm>
      </p:grpSpPr>
      <p:sp>
        <p:nvSpPr>
          <p:cNvPr id="69" name="Google Shape;69;p12"/>
          <p:cNvSpPr txBox="1">
            <a:spLocks noGrp="1"/>
          </p:cNvSpPr>
          <p:nvPr>
            <p:ph type="body" idx="1"/>
          </p:nvPr>
        </p:nvSpPr>
        <p:spPr>
          <a:xfrm>
            <a:off x="1251650" y="1435828"/>
            <a:ext cx="39615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70" name="Google Shape;70;p12"/>
          <p:cNvSpPr txBox="1">
            <a:spLocks noGrp="1"/>
          </p:cNvSpPr>
          <p:nvPr>
            <p:ph type="body" idx="2"/>
          </p:nvPr>
        </p:nvSpPr>
        <p:spPr>
          <a:xfrm>
            <a:off x="5262400" y="1435828"/>
            <a:ext cx="39615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71" name="Google Shape;71;p12"/>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2" name="Google Shape;72;p12"/>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_1">
    <p:spTree>
      <p:nvGrpSpPr>
        <p:cNvPr id="1" name="Shape 7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226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Unica One"/>
              <a:buNone/>
              <a:defRPr sz="2800">
                <a:solidFill>
                  <a:schemeClr val="lt1"/>
                </a:solidFill>
                <a:latin typeface="Unica One"/>
                <a:ea typeface="Unica One"/>
                <a:cs typeface="Unica One"/>
                <a:sym typeface="Unica One"/>
              </a:defRPr>
            </a:lvl1pPr>
            <a:lvl2pPr lvl="1"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2pPr>
            <a:lvl3pPr lvl="2"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3pPr>
            <a:lvl4pPr lvl="3"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4pPr>
            <a:lvl5pPr lvl="4"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5pPr>
            <a:lvl6pPr lvl="5"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6pPr>
            <a:lvl7pPr lvl="6"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7pPr>
            <a:lvl8pPr lvl="7"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8pPr>
            <a:lvl9pPr lvl="8"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1pPr>
            <a:lvl2pPr marL="914400" lvl="1"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2pPr>
            <a:lvl3pPr marL="1371600" lvl="2"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3pPr>
            <a:lvl4pPr marL="1828800" lvl="3"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4pPr>
            <a:lvl5pPr marL="2286000" lvl="4"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5pPr>
            <a:lvl6pPr marL="2743200" lvl="5"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6pPr>
            <a:lvl7pPr marL="3200400" lvl="6"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7pPr>
            <a:lvl8pPr marL="3657600" lvl="7"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8pPr>
            <a:lvl9pPr marL="4114800" lvl="8" indent="-304800" rtl="0">
              <a:lnSpc>
                <a:spcPct val="115000"/>
              </a:lnSpc>
              <a:spcBef>
                <a:spcPts val="1600"/>
              </a:spcBef>
              <a:spcAft>
                <a:spcPts val="1600"/>
              </a:spcAft>
              <a:buClr>
                <a:schemeClr val="lt1"/>
              </a:buClr>
              <a:buSzPts val="1200"/>
              <a:buFont typeface="Lato Light"/>
              <a:buChar char="■"/>
              <a:defRPr sz="1200">
                <a:solidFill>
                  <a:schemeClr val="lt1"/>
                </a:solidFill>
                <a:latin typeface="Lato Light"/>
                <a:ea typeface="Lato Light"/>
                <a:cs typeface="Lato Light"/>
                <a:sym typeface="La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5"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53.jpg"/></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5.jpg"/></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14.xml"/><Relationship Id="rId5" Type="http://schemas.openxmlformats.org/officeDocument/2006/relationships/image" Target="../media/image76.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hyperlink" Target="http://bit.ly/2X9RQ9U"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a:stretch/>
        </p:blipFill>
        <p:spPr>
          <a:xfrm>
            <a:off x="28500" y="1716875"/>
            <a:ext cx="9075931" cy="3393649"/>
          </a:xfrm>
          <a:prstGeom prst="rect">
            <a:avLst/>
          </a:prstGeom>
          <a:noFill/>
          <a:ln>
            <a:noFill/>
          </a:ln>
        </p:spPr>
      </p:pic>
      <p:sp>
        <p:nvSpPr>
          <p:cNvPr id="91" name="Google Shape;91;p18"/>
          <p:cNvSpPr txBox="1"/>
          <p:nvPr/>
        </p:nvSpPr>
        <p:spPr>
          <a:xfrm>
            <a:off x="1502100" y="205775"/>
            <a:ext cx="6139800" cy="1511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5200">
                <a:solidFill>
                  <a:srgbClr val="FF585D"/>
                </a:solidFill>
                <a:latin typeface="Times New Roman"/>
                <a:ea typeface="Times New Roman"/>
                <a:cs typeface="Times New Roman"/>
                <a:sym typeface="Times New Roman"/>
              </a:rPr>
              <a:t>Airbnb in New York:</a:t>
            </a:r>
            <a:br>
              <a:rPr lang="es" sz="5200">
                <a:solidFill>
                  <a:srgbClr val="FFFFFF"/>
                </a:solidFill>
                <a:latin typeface="Times New Roman"/>
                <a:ea typeface="Times New Roman"/>
                <a:cs typeface="Times New Roman"/>
                <a:sym typeface="Times New Roman"/>
              </a:rPr>
            </a:br>
            <a:r>
              <a:rPr lang="es" sz="4200">
                <a:solidFill>
                  <a:srgbClr val="FFFFFF"/>
                </a:solidFill>
                <a:latin typeface="Times New Roman"/>
                <a:ea typeface="Times New Roman"/>
                <a:cs typeface="Times New Roman"/>
                <a:sym typeface="Times New Roman"/>
              </a:rPr>
              <a:t>A Python/R Analysis</a:t>
            </a:r>
            <a:endParaRPr sz="4200">
              <a:solidFill>
                <a:srgbClr val="FFFFFF"/>
              </a:solidFill>
              <a:latin typeface="Times New Roman"/>
              <a:ea typeface="Times New Roman"/>
              <a:cs typeface="Times New Roman"/>
              <a:sym typeface="Times New Roman"/>
            </a:endParaRPr>
          </a:p>
        </p:txBody>
      </p:sp>
      <p:sp>
        <p:nvSpPr>
          <p:cNvPr id="92" name="Google Shape;92;p18"/>
          <p:cNvSpPr txBox="1"/>
          <p:nvPr/>
        </p:nvSpPr>
        <p:spPr>
          <a:xfrm>
            <a:off x="2695350" y="1716875"/>
            <a:ext cx="3753300" cy="136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800">
                <a:solidFill>
                  <a:srgbClr val="FFFFFF"/>
                </a:solidFill>
                <a:latin typeface="Times New Roman"/>
                <a:ea typeface="Times New Roman"/>
                <a:cs typeface="Times New Roman"/>
                <a:sym typeface="Times New Roman"/>
              </a:rPr>
              <a:t>Created by:</a:t>
            </a:r>
            <a:endParaRPr sz="1800">
              <a:solidFill>
                <a:srgbClr val="FFFFF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1800">
                <a:solidFill>
                  <a:srgbClr val="FFFFFF"/>
                </a:solidFill>
                <a:latin typeface="Times New Roman"/>
                <a:ea typeface="Times New Roman"/>
                <a:cs typeface="Times New Roman"/>
                <a:sym typeface="Times New Roman"/>
              </a:rPr>
              <a:t>Rounak Nischal	Danielle Rowan</a:t>
            </a:r>
            <a:endParaRPr sz="1800">
              <a:solidFill>
                <a:srgbClr val="FFFFF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1800">
                <a:solidFill>
                  <a:srgbClr val="FFFFFF"/>
                </a:solidFill>
                <a:latin typeface="Times New Roman"/>
                <a:ea typeface="Times New Roman"/>
                <a:cs typeface="Times New Roman"/>
                <a:sym typeface="Times New Roman"/>
              </a:rPr>
              <a:t>Aakash Bhargava	Dhruval Patel </a:t>
            </a:r>
            <a:endParaRPr sz="1800">
              <a:solidFill>
                <a:srgbClr val="FFFFFF"/>
              </a:solidFill>
              <a:latin typeface="Times New Roman"/>
              <a:ea typeface="Times New Roman"/>
              <a:cs typeface="Times New Roman"/>
              <a:sym typeface="Times New Roman"/>
            </a:endParaRPr>
          </a:p>
        </p:txBody>
      </p:sp>
      <p:pic>
        <p:nvPicPr>
          <p:cNvPr id="93" name="Google Shape;93;p18"/>
          <p:cNvPicPr preferRelativeResize="0"/>
          <p:nvPr/>
        </p:nvPicPr>
        <p:blipFill rotWithShape="1">
          <a:blip r:embed="rId4">
            <a:alphaModFix/>
          </a:blip>
          <a:srcRect l="10728" t="10441" r="10728" b="6426"/>
          <a:stretch/>
        </p:blipFill>
        <p:spPr>
          <a:xfrm>
            <a:off x="4016625" y="2829900"/>
            <a:ext cx="1110725" cy="116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42"/>
        <p:cNvGrpSpPr/>
        <p:nvPr/>
      </p:nvGrpSpPr>
      <p:grpSpPr>
        <a:xfrm>
          <a:off x="0" y="0"/>
          <a:ext cx="0" cy="0"/>
          <a:chOff x="0" y="0"/>
          <a:chExt cx="0" cy="0"/>
        </a:xfrm>
      </p:grpSpPr>
      <p:sp>
        <p:nvSpPr>
          <p:cNvPr id="1143" name="Google Shape;1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000000"/>
                </a:solidFill>
              </a:rPr>
              <a:t>Physical Attributes: Bathrooms</a:t>
            </a:r>
            <a:endParaRPr>
              <a:solidFill>
                <a:srgbClr val="000000"/>
              </a:solidFill>
            </a:endParaRPr>
          </a:p>
        </p:txBody>
      </p:sp>
      <p:sp>
        <p:nvSpPr>
          <p:cNvPr id="1144" name="Google Shape;1144;p27"/>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a:solidFill>
                  <a:srgbClr val="000000"/>
                </a:solidFill>
              </a:rPr>
              <a:t>Bathrooms</a:t>
            </a:r>
            <a:endParaRPr sz="140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a:solidFill>
                  <a:srgbClr val="000000"/>
                </a:solidFill>
              </a:rPr>
              <a:t>Average: ~1</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From 0-2 bathrooms per listing = positive relationship with price</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From 2-4 bathrooms per listing = price distribution remains consistent</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Manhattan and Brooklyn follow this same trend, other boroughs vary</a:t>
            </a:r>
            <a:endParaRPr sz="1400">
              <a:solidFill>
                <a:srgbClr val="000000"/>
              </a:solidFill>
            </a:endParaRPr>
          </a:p>
          <a:p>
            <a:pPr marL="0" lvl="0" indent="0" algn="l" rtl="0">
              <a:lnSpc>
                <a:spcPct val="150000"/>
              </a:lnSpc>
              <a:spcBef>
                <a:spcPts val="1600"/>
              </a:spcBef>
              <a:spcAft>
                <a:spcPts val="0"/>
              </a:spcAft>
              <a:buNone/>
            </a:pPr>
            <a:endParaRPr sz="1400">
              <a:solidFill>
                <a:srgbClr val="000000"/>
              </a:solidFill>
            </a:endParaRPr>
          </a:p>
          <a:p>
            <a:pPr marL="0" lvl="0" indent="0" algn="l" rtl="0">
              <a:lnSpc>
                <a:spcPct val="150000"/>
              </a:lnSpc>
              <a:spcBef>
                <a:spcPts val="1600"/>
              </a:spcBef>
              <a:spcAft>
                <a:spcPts val="1600"/>
              </a:spcAft>
              <a:buNone/>
            </a:pPr>
            <a:r>
              <a:rPr lang="es" sz="1400">
                <a:solidFill>
                  <a:srgbClr val="000000"/>
                </a:solidFill>
              </a:rPr>
              <a:t> </a:t>
            </a:r>
            <a:endParaRPr sz="1400">
              <a:solidFill>
                <a:srgbClr val="000000"/>
              </a:solidFill>
            </a:endParaRPr>
          </a:p>
        </p:txBody>
      </p:sp>
      <p:sp>
        <p:nvSpPr>
          <p:cNvPr id="1145" name="Google Shape;114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10</a:t>
            </a:fld>
            <a:endParaRPr/>
          </a:p>
        </p:txBody>
      </p:sp>
      <p:pic>
        <p:nvPicPr>
          <p:cNvPr id="1146" name="Google Shape;1146;p27"/>
          <p:cNvPicPr preferRelativeResize="0"/>
          <p:nvPr/>
        </p:nvPicPr>
        <p:blipFill>
          <a:blip r:embed="rId3">
            <a:alphaModFix/>
          </a:blip>
          <a:stretch>
            <a:fillRect/>
          </a:stretch>
        </p:blipFill>
        <p:spPr>
          <a:xfrm>
            <a:off x="3301600" y="1017725"/>
            <a:ext cx="5168066" cy="364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0"/>
        <p:cNvGrpSpPr/>
        <p:nvPr/>
      </p:nvGrpSpPr>
      <p:grpSpPr>
        <a:xfrm>
          <a:off x="0" y="0"/>
          <a:ext cx="0" cy="0"/>
          <a:chOff x="0" y="0"/>
          <a:chExt cx="0" cy="0"/>
        </a:xfrm>
      </p:grpSpPr>
      <p:sp>
        <p:nvSpPr>
          <p:cNvPr id="1151" name="Google Shape;1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 Bathrooms</a:t>
            </a: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52" name="Google Shape;115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11</a:t>
            </a:fld>
            <a:endParaRPr/>
          </a:p>
        </p:txBody>
      </p:sp>
      <p:pic>
        <p:nvPicPr>
          <p:cNvPr id="1153" name="Google Shape;1153;p28"/>
          <p:cNvPicPr preferRelativeResize="0"/>
          <p:nvPr/>
        </p:nvPicPr>
        <p:blipFill>
          <a:blip r:embed="rId3">
            <a:alphaModFix/>
          </a:blip>
          <a:stretch>
            <a:fillRect/>
          </a:stretch>
        </p:blipFill>
        <p:spPr>
          <a:xfrm>
            <a:off x="138550" y="1376350"/>
            <a:ext cx="8606276" cy="3539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7"/>
        <p:cNvGrpSpPr/>
        <p:nvPr/>
      </p:nvGrpSpPr>
      <p:grpSpPr>
        <a:xfrm>
          <a:off x="0" y="0"/>
          <a:ext cx="0" cy="0"/>
          <a:chOff x="0" y="0"/>
          <a:chExt cx="0" cy="0"/>
        </a:xfrm>
      </p:grpSpPr>
      <p:sp>
        <p:nvSpPr>
          <p:cNvPr id="1158" name="Google Shape;1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 Bedrooms</a:t>
            </a: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59" name="Google Shape;1159;p29"/>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a:solidFill>
                  <a:srgbClr val="000000"/>
                </a:solidFill>
              </a:rPr>
              <a:t>Bedrooms</a:t>
            </a:r>
            <a:endParaRPr sz="140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a:solidFill>
                  <a:srgbClr val="000000"/>
                </a:solidFill>
              </a:rPr>
              <a:t>Average: ~1</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Positive relationship between number of bedrooms and price , with exception of 0 bedroom listings</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Trend is seen is all boroughs, although the Bronx is slightly different</a:t>
            </a:r>
            <a:endParaRPr sz="1400">
              <a:solidFill>
                <a:srgbClr val="000000"/>
              </a:solidFill>
            </a:endParaRPr>
          </a:p>
          <a:p>
            <a:pPr marL="0" lvl="0" indent="0" algn="l" rtl="0">
              <a:lnSpc>
                <a:spcPct val="100000"/>
              </a:lnSpc>
              <a:spcBef>
                <a:spcPts val="1600"/>
              </a:spcBef>
              <a:spcAft>
                <a:spcPts val="0"/>
              </a:spcAft>
              <a:buNone/>
            </a:pPr>
            <a:endParaRPr sz="1400">
              <a:solidFill>
                <a:srgbClr val="000000"/>
              </a:solidFill>
            </a:endParaRPr>
          </a:p>
          <a:p>
            <a:pPr marL="0" lvl="0" indent="0" algn="l" rtl="0">
              <a:lnSpc>
                <a:spcPct val="100000"/>
              </a:lnSpc>
              <a:spcBef>
                <a:spcPts val="1600"/>
              </a:spcBef>
              <a:spcAft>
                <a:spcPts val="1600"/>
              </a:spcAft>
              <a:buNone/>
            </a:pPr>
            <a:r>
              <a:rPr lang="es" sz="1400">
                <a:solidFill>
                  <a:srgbClr val="000000"/>
                </a:solidFill>
              </a:rPr>
              <a:t> </a:t>
            </a:r>
            <a:endParaRPr sz="1400">
              <a:solidFill>
                <a:srgbClr val="000000"/>
              </a:solidFill>
            </a:endParaRPr>
          </a:p>
        </p:txBody>
      </p:sp>
      <p:sp>
        <p:nvSpPr>
          <p:cNvPr id="1160" name="Google Shape;116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12</a:t>
            </a:fld>
            <a:endParaRPr/>
          </a:p>
        </p:txBody>
      </p:sp>
      <p:pic>
        <p:nvPicPr>
          <p:cNvPr id="1161" name="Google Shape;1161;p29"/>
          <p:cNvPicPr preferRelativeResize="0"/>
          <p:nvPr/>
        </p:nvPicPr>
        <p:blipFill>
          <a:blip r:embed="rId3">
            <a:alphaModFix/>
          </a:blip>
          <a:stretch>
            <a:fillRect/>
          </a:stretch>
        </p:blipFill>
        <p:spPr>
          <a:xfrm>
            <a:off x="3369175" y="926700"/>
            <a:ext cx="5256925" cy="373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65"/>
        <p:cNvGrpSpPr/>
        <p:nvPr/>
      </p:nvGrpSpPr>
      <p:grpSpPr>
        <a:xfrm>
          <a:off x="0" y="0"/>
          <a:ext cx="0" cy="0"/>
          <a:chOff x="0" y="0"/>
          <a:chExt cx="0" cy="0"/>
        </a:xfrm>
      </p:grpSpPr>
      <p:sp>
        <p:nvSpPr>
          <p:cNvPr id="1166" name="Google Shape;1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 Bedrooms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67" name="Google Shape;116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13</a:t>
            </a:fld>
            <a:endParaRPr/>
          </a:p>
        </p:txBody>
      </p:sp>
      <p:pic>
        <p:nvPicPr>
          <p:cNvPr id="1168" name="Google Shape;1168;p30"/>
          <p:cNvPicPr preferRelativeResize="0"/>
          <p:nvPr/>
        </p:nvPicPr>
        <p:blipFill>
          <a:blip r:embed="rId3">
            <a:alphaModFix/>
          </a:blip>
          <a:stretch>
            <a:fillRect/>
          </a:stretch>
        </p:blipFill>
        <p:spPr>
          <a:xfrm>
            <a:off x="311700" y="1411541"/>
            <a:ext cx="8520599" cy="35038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72"/>
        <p:cNvGrpSpPr/>
        <p:nvPr/>
      </p:nvGrpSpPr>
      <p:grpSpPr>
        <a:xfrm>
          <a:off x="0" y="0"/>
          <a:ext cx="0" cy="0"/>
          <a:chOff x="0" y="0"/>
          <a:chExt cx="0" cy="0"/>
        </a:xfrm>
      </p:grpSpPr>
      <p:sp>
        <p:nvSpPr>
          <p:cNvPr id="1173" name="Google Shape;117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 Beds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74" name="Google Shape;1174;p31"/>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a:solidFill>
                  <a:srgbClr val="000000"/>
                </a:solidFill>
              </a:rPr>
              <a:t>Beds</a:t>
            </a:r>
            <a:endParaRPr sz="140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a:solidFill>
                  <a:srgbClr val="000000"/>
                </a:solidFill>
              </a:rPr>
              <a:t>Average~1</a:t>
            </a:r>
            <a:endParaRPr sz="1400">
              <a:solidFill>
                <a:srgbClr val="000000"/>
              </a:solidFill>
            </a:endParaRPr>
          </a:p>
          <a:p>
            <a:pPr marL="457200" lvl="0" indent="-317500" algn="l" rtl="0">
              <a:lnSpc>
                <a:spcPct val="150000"/>
              </a:lnSpc>
              <a:spcBef>
                <a:spcPts val="0"/>
              </a:spcBef>
              <a:spcAft>
                <a:spcPts val="0"/>
              </a:spcAft>
              <a:buClr>
                <a:schemeClr val="dk1"/>
              </a:buClr>
              <a:buSzPts val="1400"/>
              <a:buChar char="★"/>
            </a:pPr>
            <a:r>
              <a:rPr lang="es" sz="1400">
                <a:solidFill>
                  <a:schemeClr val="dk1"/>
                </a:solidFill>
              </a:rPr>
              <a:t>Positive relationship between number of bedrooms and price , with exception of 0 bedroom listings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s" sz="1400">
                <a:solidFill>
                  <a:schemeClr val="dk1"/>
                </a:solidFill>
              </a:rPr>
              <a:t>Trend is seen is all boroughs,</a:t>
            </a:r>
            <a:endParaRPr sz="1400">
              <a:solidFill>
                <a:srgbClr val="000000"/>
              </a:solidFill>
            </a:endParaRPr>
          </a:p>
          <a:p>
            <a:pPr marL="0" lvl="0" indent="0" algn="l" rtl="0">
              <a:lnSpc>
                <a:spcPct val="150000"/>
              </a:lnSpc>
              <a:spcBef>
                <a:spcPts val="1600"/>
              </a:spcBef>
              <a:spcAft>
                <a:spcPts val="0"/>
              </a:spcAft>
              <a:buNone/>
            </a:pPr>
            <a:endParaRPr sz="1400">
              <a:solidFill>
                <a:srgbClr val="000000"/>
              </a:solidFill>
            </a:endParaRPr>
          </a:p>
          <a:p>
            <a:pPr marL="0" lvl="0" indent="0" algn="l" rtl="0">
              <a:lnSpc>
                <a:spcPct val="150000"/>
              </a:lnSpc>
              <a:spcBef>
                <a:spcPts val="1600"/>
              </a:spcBef>
              <a:spcAft>
                <a:spcPts val="1600"/>
              </a:spcAft>
              <a:buNone/>
            </a:pPr>
            <a:r>
              <a:rPr lang="es" sz="1400">
                <a:solidFill>
                  <a:srgbClr val="000000"/>
                </a:solidFill>
              </a:rPr>
              <a:t> </a:t>
            </a:r>
            <a:endParaRPr sz="1400">
              <a:solidFill>
                <a:srgbClr val="000000"/>
              </a:solidFill>
            </a:endParaRPr>
          </a:p>
        </p:txBody>
      </p:sp>
      <p:sp>
        <p:nvSpPr>
          <p:cNvPr id="1175" name="Google Shape;117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14</a:t>
            </a:fld>
            <a:endParaRPr/>
          </a:p>
        </p:txBody>
      </p:sp>
      <p:pic>
        <p:nvPicPr>
          <p:cNvPr id="1176" name="Google Shape;1176;p31"/>
          <p:cNvPicPr preferRelativeResize="0"/>
          <p:nvPr/>
        </p:nvPicPr>
        <p:blipFill>
          <a:blip r:embed="rId3">
            <a:alphaModFix/>
          </a:blip>
          <a:stretch>
            <a:fillRect/>
          </a:stretch>
        </p:blipFill>
        <p:spPr>
          <a:xfrm>
            <a:off x="3292975" y="943732"/>
            <a:ext cx="5168075" cy="3719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80"/>
        <p:cNvGrpSpPr/>
        <p:nvPr/>
      </p:nvGrpSpPr>
      <p:grpSpPr>
        <a:xfrm>
          <a:off x="0" y="0"/>
          <a:ext cx="0" cy="0"/>
          <a:chOff x="0" y="0"/>
          <a:chExt cx="0" cy="0"/>
        </a:xfrm>
      </p:grpSpPr>
      <p:sp>
        <p:nvSpPr>
          <p:cNvPr id="1181" name="Google Shape;11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 Beds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82" name="Google Shape;118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15</a:t>
            </a:fld>
            <a:endParaRPr/>
          </a:p>
        </p:txBody>
      </p:sp>
      <p:pic>
        <p:nvPicPr>
          <p:cNvPr id="1183" name="Google Shape;1183;p32"/>
          <p:cNvPicPr preferRelativeResize="0"/>
          <p:nvPr/>
        </p:nvPicPr>
        <p:blipFill>
          <a:blip r:embed="rId3">
            <a:alphaModFix/>
          </a:blip>
          <a:stretch>
            <a:fillRect/>
          </a:stretch>
        </p:blipFill>
        <p:spPr>
          <a:xfrm>
            <a:off x="138550" y="1411522"/>
            <a:ext cx="8520599" cy="35038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87"/>
        <p:cNvGrpSpPr/>
        <p:nvPr/>
      </p:nvGrpSpPr>
      <p:grpSpPr>
        <a:xfrm>
          <a:off x="0" y="0"/>
          <a:ext cx="0" cy="0"/>
          <a:chOff x="0" y="0"/>
          <a:chExt cx="0" cy="0"/>
        </a:xfrm>
      </p:grpSpPr>
      <p:sp>
        <p:nvSpPr>
          <p:cNvPr id="1188" name="Google Shape;1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Attributes:Room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89" name="Google Shape;1189;p33"/>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dirty="0">
                <a:solidFill>
                  <a:srgbClr val="000000"/>
                </a:solidFill>
              </a:rPr>
              <a:t>Room Type:</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private room</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entire home/ apartment</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shared room</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hotel room</a:t>
            </a:r>
            <a:endParaRPr sz="1400" dirty="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dirty="0">
                <a:solidFill>
                  <a:srgbClr val="000000"/>
                </a:solidFill>
              </a:rPr>
              <a:t>The large majority of listings across NYC are entire home/apts and private rooms</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This varies across each borough as seen in borough profiles</a:t>
            </a:r>
            <a:endParaRPr sz="1400" dirty="0">
              <a:solidFill>
                <a:srgbClr val="000000"/>
              </a:solidFill>
            </a:endParaRPr>
          </a:p>
          <a:p>
            <a:pPr marL="0" lvl="0" indent="0" algn="l" rtl="0">
              <a:lnSpc>
                <a:spcPct val="150000"/>
              </a:lnSpc>
              <a:spcBef>
                <a:spcPts val="1600"/>
              </a:spcBef>
              <a:spcAft>
                <a:spcPts val="0"/>
              </a:spcAft>
              <a:buNone/>
            </a:pPr>
            <a:endParaRPr sz="1400" dirty="0">
              <a:solidFill>
                <a:srgbClr val="000000"/>
              </a:solidFill>
            </a:endParaRPr>
          </a:p>
          <a:p>
            <a:pPr marL="0" lvl="0" indent="0" algn="l" rtl="0">
              <a:lnSpc>
                <a:spcPct val="150000"/>
              </a:lnSpc>
              <a:spcBef>
                <a:spcPts val="1600"/>
              </a:spcBef>
              <a:spcAft>
                <a:spcPts val="1600"/>
              </a:spcAft>
              <a:buNone/>
            </a:pPr>
            <a:r>
              <a:rPr lang="es" sz="1400" dirty="0">
                <a:solidFill>
                  <a:srgbClr val="000000"/>
                </a:solidFill>
              </a:rPr>
              <a:t> </a:t>
            </a:r>
            <a:endParaRPr sz="1400" dirty="0">
              <a:solidFill>
                <a:srgbClr val="000000"/>
              </a:solidFill>
            </a:endParaRPr>
          </a:p>
        </p:txBody>
      </p:sp>
      <p:sp>
        <p:nvSpPr>
          <p:cNvPr id="1190" name="Google Shape;119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16</a:t>
            </a:fld>
            <a:endParaRPr/>
          </a:p>
        </p:txBody>
      </p:sp>
      <p:pic>
        <p:nvPicPr>
          <p:cNvPr id="1191" name="Google Shape;1191;p33"/>
          <p:cNvPicPr preferRelativeResize="0"/>
          <p:nvPr/>
        </p:nvPicPr>
        <p:blipFill>
          <a:blip r:embed="rId3">
            <a:alphaModFix/>
          </a:blip>
          <a:stretch>
            <a:fillRect/>
          </a:stretch>
        </p:blipFill>
        <p:spPr>
          <a:xfrm>
            <a:off x="5011218" y="137423"/>
            <a:ext cx="3391200" cy="2659323"/>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31BD8BF4-0FEC-4C23-B924-7B2031021C4A}"/>
              </a:ext>
            </a:extLst>
          </p:cNvPr>
          <p:cNvPicPr>
            <a:picLocks noChangeAspect="1"/>
          </p:cNvPicPr>
          <p:nvPr/>
        </p:nvPicPr>
        <p:blipFill>
          <a:blip r:embed="rId4"/>
          <a:stretch>
            <a:fillRect/>
          </a:stretch>
        </p:blipFill>
        <p:spPr>
          <a:xfrm>
            <a:off x="5437064" y="2750478"/>
            <a:ext cx="2707829" cy="23930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95"/>
        <p:cNvGrpSpPr/>
        <p:nvPr/>
      </p:nvGrpSpPr>
      <p:grpSpPr>
        <a:xfrm>
          <a:off x="0" y="0"/>
          <a:ext cx="0" cy="0"/>
          <a:chOff x="0" y="0"/>
          <a:chExt cx="0" cy="0"/>
        </a:xfrm>
      </p:grpSpPr>
      <p:sp>
        <p:nvSpPr>
          <p:cNvPr id="1196" name="Google Shape;119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Attributes:Room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197" name="Google Shape;119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17</a:t>
            </a:fld>
            <a:endParaRPr/>
          </a:p>
        </p:txBody>
      </p:sp>
      <p:pic>
        <p:nvPicPr>
          <p:cNvPr id="1198" name="Google Shape;1198;p34"/>
          <p:cNvPicPr preferRelativeResize="0"/>
          <p:nvPr/>
        </p:nvPicPr>
        <p:blipFill>
          <a:blip r:embed="rId3">
            <a:alphaModFix/>
          </a:blip>
          <a:stretch>
            <a:fillRect/>
          </a:stretch>
        </p:blipFill>
        <p:spPr>
          <a:xfrm>
            <a:off x="159300" y="1916625"/>
            <a:ext cx="8832300" cy="2665145"/>
          </a:xfrm>
          <a:prstGeom prst="rect">
            <a:avLst/>
          </a:prstGeom>
          <a:noFill/>
          <a:ln>
            <a:noFill/>
          </a:ln>
        </p:spPr>
      </p:pic>
      <p:sp>
        <p:nvSpPr>
          <p:cNvPr id="1199" name="Google Shape;1199;p34"/>
          <p:cNvSpPr txBox="1"/>
          <p:nvPr/>
        </p:nvSpPr>
        <p:spPr>
          <a:xfrm>
            <a:off x="0" y="909725"/>
            <a:ext cx="9021300" cy="1294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Light"/>
              <a:buChar char="★"/>
            </a:pPr>
            <a:r>
              <a:rPr lang="es">
                <a:latin typeface="Lato Light"/>
                <a:ea typeface="Lato Light"/>
                <a:cs typeface="Lato Light"/>
                <a:sym typeface="Lato Light"/>
              </a:rPr>
              <a:t>Hotel rooms have largest price range, only available in Manhattan, Brooklyn, &amp; Queens</a:t>
            </a:r>
            <a:endParaRPr>
              <a:latin typeface="Lato Light"/>
              <a:ea typeface="Lato Light"/>
              <a:cs typeface="Lato Light"/>
              <a:sym typeface="Lato Light"/>
            </a:endParaRPr>
          </a:p>
          <a:p>
            <a:pPr marL="457200" lvl="0" indent="-304800" algn="l" rtl="0">
              <a:lnSpc>
                <a:spcPct val="115000"/>
              </a:lnSpc>
              <a:spcBef>
                <a:spcPts val="0"/>
              </a:spcBef>
              <a:spcAft>
                <a:spcPts val="0"/>
              </a:spcAft>
              <a:buClr>
                <a:srgbClr val="000000"/>
              </a:buClr>
              <a:buSzPts val="1200"/>
              <a:buFont typeface="Lato Light"/>
              <a:buChar char="★"/>
            </a:pPr>
            <a:r>
              <a:rPr lang="es">
                <a:latin typeface="Lato Light"/>
                <a:ea typeface="Lato Light"/>
                <a:cs typeface="Lato Light"/>
                <a:sym typeface="Lato Light"/>
              </a:rPr>
              <a:t>Shared rooms have the lowest prices, private rooms are fairly close to shared room prices ranges</a:t>
            </a:r>
            <a:endParaRPr>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03"/>
        <p:cNvGrpSpPr/>
        <p:nvPr/>
      </p:nvGrpSpPr>
      <p:grpSpPr>
        <a:xfrm>
          <a:off x="0" y="0"/>
          <a:ext cx="0" cy="0"/>
          <a:chOff x="0" y="0"/>
          <a:chExt cx="0" cy="0"/>
        </a:xfrm>
      </p:grpSpPr>
      <p:sp>
        <p:nvSpPr>
          <p:cNvPr id="1204" name="Google Shape;120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Attributes:Bed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05" name="Google Shape;1205;p35"/>
          <p:cNvSpPr txBox="1">
            <a:spLocks noGrp="1"/>
          </p:cNvSpPr>
          <p:nvPr>
            <p:ph type="body" idx="1"/>
          </p:nvPr>
        </p:nvSpPr>
        <p:spPr>
          <a:xfrm>
            <a:off x="122842" y="4080000"/>
            <a:ext cx="4373100" cy="10635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dirty="0">
                <a:solidFill>
                  <a:srgbClr val="000000"/>
                </a:solidFill>
              </a:rPr>
              <a:t>Bed Type:</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Real bed</a:t>
            </a:r>
            <a:endParaRPr sz="1400" dirty="0">
              <a:solidFill>
                <a:srgbClr val="000000"/>
              </a:solidFill>
            </a:endParaRPr>
          </a:p>
          <a:p>
            <a:pPr marL="914400" lvl="1" indent="-317500" algn="l" rtl="0">
              <a:lnSpc>
                <a:spcPct val="150000"/>
              </a:lnSpc>
              <a:spcBef>
                <a:spcPts val="0"/>
              </a:spcBef>
              <a:spcAft>
                <a:spcPts val="0"/>
              </a:spcAft>
              <a:buClr>
                <a:srgbClr val="000000"/>
              </a:buClr>
              <a:buSzPts val="1400"/>
              <a:buChar char="○"/>
            </a:pPr>
            <a:r>
              <a:rPr lang="es" sz="1400" dirty="0">
                <a:solidFill>
                  <a:srgbClr val="000000"/>
                </a:solidFill>
              </a:rPr>
              <a:t>Futon</a:t>
            </a:r>
            <a:endParaRPr sz="1400" dirty="0">
              <a:solidFill>
                <a:srgbClr val="000000"/>
              </a:solidFill>
            </a:endParaRPr>
          </a:p>
          <a:p>
            <a:pPr marL="914400" lvl="0" indent="0" algn="l" rtl="0">
              <a:lnSpc>
                <a:spcPct val="150000"/>
              </a:lnSpc>
              <a:spcBef>
                <a:spcPts val="1600"/>
              </a:spcBef>
              <a:spcAft>
                <a:spcPts val="0"/>
              </a:spcAft>
              <a:buNone/>
            </a:pPr>
            <a:endParaRPr sz="1400" dirty="0">
              <a:solidFill>
                <a:srgbClr val="000000"/>
              </a:solidFill>
            </a:endParaRPr>
          </a:p>
          <a:p>
            <a:pPr marL="457200" lvl="0" indent="0" algn="l" rtl="0">
              <a:lnSpc>
                <a:spcPct val="150000"/>
              </a:lnSpc>
              <a:spcBef>
                <a:spcPts val="1600"/>
              </a:spcBef>
              <a:spcAft>
                <a:spcPts val="0"/>
              </a:spcAft>
              <a:buNone/>
            </a:pPr>
            <a:endParaRPr sz="1400" dirty="0">
              <a:solidFill>
                <a:srgbClr val="000000"/>
              </a:solidFill>
            </a:endParaRPr>
          </a:p>
          <a:p>
            <a:pPr marL="0" lvl="0" indent="0" algn="l" rtl="0">
              <a:lnSpc>
                <a:spcPct val="150000"/>
              </a:lnSpc>
              <a:spcBef>
                <a:spcPts val="1600"/>
              </a:spcBef>
              <a:spcAft>
                <a:spcPts val="0"/>
              </a:spcAft>
              <a:buNone/>
            </a:pPr>
            <a:endParaRPr sz="1400" dirty="0">
              <a:solidFill>
                <a:srgbClr val="000000"/>
              </a:solidFill>
            </a:endParaRPr>
          </a:p>
          <a:p>
            <a:pPr marL="0" lvl="0" indent="0" algn="l" rtl="0">
              <a:lnSpc>
                <a:spcPct val="150000"/>
              </a:lnSpc>
              <a:spcBef>
                <a:spcPts val="1600"/>
              </a:spcBef>
              <a:spcAft>
                <a:spcPts val="1600"/>
              </a:spcAft>
              <a:buNone/>
            </a:pPr>
            <a:r>
              <a:rPr lang="es" sz="1400" dirty="0">
                <a:solidFill>
                  <a:srgbClr val="000000"/>
                </a:solidFill>
              </a:rPr>
              <a:t> </a:t>
            </a:r>
            <a:endParaRPr sz="1400" dirty="0">
              <a:solidFill>
                <a:srgbClr val="000000"/>
              </a:solidFill>
            </a:endParaRPr>
          </a:p>
        </p:txBody>
      </p:sp>
      <p:sp>
        <p:nvSpPr>
          <p:cNvPr id="1206" name="Google Shape;120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18</a:t>
            </a:fld>
            <a:endParaRPr/>
          </a:p>
        </p:txBody>
      </p:sp>
      <p:pic>
        <p:nvPicPr>
          <p:cNvPr id="1207" name="Google Shape;1207;p35"/>
          <p:cNvPicPr preferRelativeResize="0"/>
          <p:nvPr/>
        </p:nvPicPr>
        <p:blipFill>
          <a:blip r:embed="rId3">
            <a:alphaModFix/>
          </a:blip>
          <a:stretch>
            <a:fillRect/>
          </a:stretch>
        </p:blipFill>
        <p:spPr>
          <a:xfrm>
            <a:off x="553150" y="978901"/>
            <a:ext cx="7478050" cy="2493825"/>
          </a:xfrm>
          <a:prstGeom prst="rect">
            <a:avLst/>
          </a:prstGeom>
          <a:noFill/>
          <a:ln>
            <a:noFill/>
          </a:ln>
        </p:spPr>
      </p:pic>
      <p:sp>
        <p:nvSpPr>
          <p:cNvPr id="1208" name="Google Shape;1208;p35"/>
          <p:cNvSpPr txBox="1">
            <a:spLocks noGrp="1"/>
          </p:cNvSpPr>
          <p:nvPr>
            <p:ph type="body" idx="1"/>
          </p:nvPr>
        </p:nvSpPr>
        <p:spPr>
          <a:xfrm>
            <a:off x="4427275" y="2401330"/>
            <a:ext cx="4373100" cy="196979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US" sz="1400" dirty="0">
              <a:solidFill>
                <a:srgbClr val="000000"/>
              </a:solidFill>
            </a:endParaRPr>
          </a:p>
          <a:p>
            <a:pPr marL="914400" lvl="1" indent="-317500" algn="l" rtl="0">
              <a:lnSpc>
                <a:spcPct val="150000"/>
              </a:lnSpc>
              <a:spcBef>
                <a:spcPts val="1600"/>
              </a:spcBef>
              <a:spcAft>
                <a:spcPts val="0"/>
              </a:spcAft>
              <a:buClr>
                <a:srgbClr val="000000"/>
              </a:buClr>
              <a:buSzPts val="1400"/>
              <a:buChar char="○"/>
            </a:pPr>
            <a:endParaRPr lang="es" sz="1400" dirty="0">
              <a:solidFill>
                <a:srgbClr val="000000"/>
              </a:solidFill>
            </a:endParaRPr>
          </a:p>
          <a:p>
            <a:pPr lvl="1" indent="-317500">
              <a:lnSpc>
                <a:spcPct val="150000"/>
              </a:lnSpc>
              <a:buClr>
                <a:srgbClr val="000000"/>
              </a:buClr>
              <a:buSzPts val="1400"/>
            </a:pPr>
            <a:r>
              <a:rPr lang="en-US" sz="1400" dirty="0">
                <a:solidFill>
                  <a:srgbClr val="000000"/>
                </a:solidFill>
              </a:rPr>
              <a:t>Pull out sofa</a:t>
            </a:r>
          </a:p>
          <a:p>
            <a:pPr marL="914400" lvl="1" indent="-317500" algn="l" rtl="0">
              <a:lnSpc>
                <a:spcPct val="150000"/>
              </a:lnSpc>
              <a:spcBef>
                <a:spcPts val="0"/>
              </a:spcBef>
              <a:spcAft>
                <a:spcPts val="0"/>
              </a:spcAft>
              <a:buClr>
                <a:srgbClr val="000000"/>
              </a:buClr>
              <a:buSzPts val="1400"/>
              <a:buChar char="○"/>
            </a:pPr>
            <a:r>
              <a:rPr lang="en-US" sz="1400" dirty="0">
                <a:solidFill>
                  <a:srgbClr val="000000"/>
                </a:solidFill>
              </a:rPr>
              <a:t>Airbed </a:t>
            </a:r>
          </a:p>
          <a:p>
            <a:pPr lvl="1" indent="-317500">
              <a:lnSpc>
                <a:spcPct val="150000"/>
              </a:lnSpc>
              <a:spcBef>
                <a:spcPts val="0"/>
              </a:spcBef>
              <a:buClr>
                <a:srgbClr val="000000"/>
              </a:buClr>
              <a:buSzPts val="1400"/>
            </a:pPr>
            <a:r>
              <a:rPr lang="en-US" sz="1400" dirty="0">
                <a:solidFill>
                  <a:srgbClr val="000000"/>
                </a:solidFill>
              </a:rPr>
              <a:t>Couch</a:t>
            </a:r>
            <a:endParaRPr sz="1400" dirty="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dirty="0">
                <a:solidFill>
                  <a:srgbClr val="000000"/>
                </a:solidFill>
              </a:rPr>
              <a:t>Almost all listings provide real beds</a:t>
            </a:r>
            <a:endParaRPr sz="1400" dirty="0">
              <a:solidFill>
                <a:srgbClr val="000000"/>
              </a:solidFill>
            </a:endParaRPr>
          </a:p>
          <a:p>
            <a:pPr marL="457200" lvl="0" indent="0" algn="l" rtl="0">
              <a:lnSpc>
                <a:spcPct val="150000"/>
              </a:lnSpc>
              <a:spcBef>
                <a:spcPts val="1600"/>
              </a:spcBef>
              <a:spcAft>
                <a:spcPts val="0"/>
              </a:spcAft>
              <a:buNone/>
            </a:pPr>
            <a:endParaRPr sz="1400" dirty="0">
              <a:solidFill>
                <a:srgbClr val="000000"/>
              </a:solidFill>
            </a:endParaRPr>
          </a:p>
          <a:p>
            <a:pPr marL="0" lvl="0" indent="0" algn="l" rtl="0">
              <a:lnSpc>
                <a:spcPct val="150000"/>
              </a:lnSpc>
              <a:spcBef>
                <a:spcPts val="1600"/>
              </a:spcBef>
              <a:spcAft>
                <a:spcPts val="0"/>
              </a:spcAft>
              <a:buNone/>
            </a:pPr>
            <a:endParaRPr sz="1400" dirty="0">
              <a:solidFill>
                <a:srgbClr val="000000"/>
              </a:solidFill>
            </a:endParaRPr>
          </a:p>
          <a:p>
            <a:pPr marL="0" lvl="0" indent="0" algn="l" rtl="0">
              <a:lnSpc>
                <a:spcPct val="150000"/>
              </a:lnSpc>
              <a:spcBef>
                <a:spcPts val="1600"/>
              </a:spcBef>
              <a:spcAft>
                <a:spcPts val="1600"/>
              </a:spcAft>
              <a:buNone/>
            </a:pPr>
            <a:r>
              <a:rPr lang="es" sz="1400" dirty="0">
                <a:solidFill>
                  <a:srgbClr val="000000"/>
                </a:solidFill>
              </a:rPr>
              <a:t> </a:t>
            </a:r>
            <a:endParaRPr sz="1400" dirty="0">
              <a:solidFill>
                <a:srgbClr val="000000"/>
              </a:solidFill>
            </a:endParaRPr>
          </a:p>
        </p:txBody>
      </p:sp>
      <p:pic>
        <p:nvPicPr>
          <p:cNvPr id="3" name="Picture 2" descr="A screenshot of a cell phone&#10;&#10;Description automatically generated">
            <a:extLst>
              <a:ext uri="{FF2B5EF4-FFF2-40B4-BE49-F238E27FC236}">
                <a16:creationId xmlns:a16="http://schemas.microsoft.com/office/drawing/2014/main" id="{2BC41812-9730-45DD-A792-AA21492157F8}"/>
              </a:ext>
            </a:extLst>
          </p:cNvPr>
          <p:cNvPicPr>
            <a:picLocks noChangeAspect="1"/>
          </p:cNvPicPr>
          <p:nvPr/>
        </p:nvPicPr>
        <p:blipFill>
          <a:blip r:embed="rId4"/>
          <a:stretch>
            <a:fillRect/>
          </a:stretch>
        </p:blipFill>
        <p:spPr>
          <a:xfrm>
            <a:off x="488822" y="936582"/>
            <a:ext cx="3228017" cy="3228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12"/>
        <p:cNvGrpSpPr/>
        <p:nvPr/>
      </p:nvGrpSpPr>
      <p:grpSpPr>
        <a:xfrm>
          <a:off x="0" y="0"/>
          <a:ext cx="0" cy="0"/>
          <a:chOff x="0" y="0"/>
          <a:chExt cx="0" cy="0"/>
        </a:xfrm>
      </p:grpSpPr>
      <p:sp>
        <p:nvSpPr>
          <p:cNvPr id="1213" name="Google Shape;1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Attributes:Bed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14" name="Google Shape;121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19</a:t>
            </a:fld>
            <a:endParaRPr/>
          </a:p>
        </p:txBody>
      </p:sp>
      <p:sp>
        <p:nvSpPr>
          <p:cNvPr id="1215" name="Google Shape;1215;p36"/>
          <p:cNvSpPr txBox="1"/>
          <p:nvPr/>
        </p:nvSpPr>
        <p:spPr>
          <a:xfrm>
            <a:off x="0" y="909725"/>
            <a:ext cx="9021300" cy="1294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Light"/>
              <a:buChar char="★"/>
            </a:pPr>
            <a:r>
              <a:rPr lang="es">
                <a:latin typeface="Lato Light"/>
                <a:ea typeface="Lato Light"/>
                <a:cs typeface="Lato Light"/>
                <a:sym typeface="Lato Light"/>
              </a:rPr>
              <a:t>Real beds have higher ranges of prices, with the exception of Staten Island where listings with pull-out sofas have higher minimum price range than other bed types</a:t>
            </a:r>
            <a:endParaRPr>
              <a:latin typeface="Lato Light"/>
              <a:ea typeface="Lato Light"/>
              <a:cs typeface="Lato Light"/>
              <a:sym typeface="Lato Light"/>
            </a:endParaRPr>
          </a:p>
          <a:p>
            <a:pPr marL="457200" lvl="0" indent="-304800" algn="l" rtl="0">
              <a:lnSpc>
                <a:spcPct val="115000"/>
              </a:lnSpc>
              <a:spcBef>
                <a:spcPts val="0"/>
              </a:spcBef>
              <a:spcAft>
                <a:spcPts val="0"/>
              </a:spcAft>
              <a:buClr>
                <a:srgbClr val="000000"/>
              </a:buClr>
              <a:buSzPts val="1200"/>
              <a:buFont typeface="Lato Light"/>
              <a:buChar char="★"/>
            </a:pPr>
            <a:r>
              <a:rPr lang="es">
                <a:latin typeface="Lato Light"/>
                <a:ea typeface="Lato Light"/>
                <a:cs typeface="Lato Light"/>
                <a:sym typeface="Lato Light"/>
              </a:rPr>
              <a:t>As would be expected, Manhattan and Brooklyn typically have higher prices across all bed types</a:t>
            </a:r>
            <a:endParaRPr>
              <a:latin typeface="Lato Light"/>
              <a:ea typeface="Lato Light"/>
              <a:cs typeface="Lato Light"/>
              <a:sym typeface="Lato Light"/>
            </a:endParaRPr>
          </a:p>
        </p:txBody>
      </p:sp>
      <p:pic>
        <p:nvPicPr>
          <p:cNvPr id="1216" name="Google Shape;1216;p36"/>
          <p:cNvPicPr preferRelativeResize="0"/>
          <p:nvPr/>
        </p:nvPicPr>
        <p:blipFill>
          <a:blip r:embed="rId3">
            <a:alphaModFix/>
          </a:blip>
          <a:stretch>
            <a:fillRect/>
          </a:stretch>
        </p:blipFill>
        <p:spPr>
          <a:xfrm>
            <a:off x="152400" y="1946897"/>
            <a:ext cx="8868751" cy="2672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232075"/>
            <a:ext cx="4045200" cy="7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800" b="1" u="sng"/>
              <a:t>Introduction</a:t>
            </a:r>
            <a:endParaRPr sz="2800" b="1" u="sng"/>
          </a:p>
        </p:txBody>
      </p:sp>
      <p:sp>
        <p:nvSpPr>
          <p:cNvPr id="99" name="Google Shape;99;p19"/>
          <p:cNvSpPr txBox="1">
            <a:spLocks noGrp="1"/>
          </p:cNvSpPr>
          <p:nvPr>
            <p:ph type="subTitle" idx="1"/>
          </p:nvPr>
        </p:nvSpPr>
        <p:spPr>
          <a:xfrm>
            <a:off x="265500" y="1336650"/>
            <a:ext cx="4045200" cy="1235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800">
                <a:solidFill>
                  <a:srgbClr val="FF585D"/>
                </a:solidFill>
              </a:rPr>
              <a:t>Founded: </a:t>
            </a:r>
            <a:br>
              <a:rPr lang="es" sz="1800">
                <a:solidFill>
                  <a:srgbClr val="FFFFFF"/>
                </a:solidFill>
              </a:rPr>
            </a:br>
            <a:r>
              <a:rPr lang="es" sz="1400">
                <a:solidFill>
                  <a:srgbClr val="FFFFFF"/>
                </a:solidFill>
              </a:rPr>
              <a:t>2008 in San Francisco</a:t>
            </a:r>
            <a:br>
              <a:rPr lang="es" sz="1800">
                <a:solidFill>
                  <a:srgbClr val="FFFFFF"/>
                </a:solidFill>
              </a:rPr>
            </a:br>
            <a:br>
              <a:rPr lang="es" sz="1800">
                <a:solidFill>
                  <a:srgbClr val="FFFFFF"/>
                </a:solidFill>
              </a:rPr>
            </a:br>
            <a:r>
              <a:rPr lang="es" sz="1800">
                <a:solidFill>
                  <a:srgbClr val="FF585D"/>
                </a:solidFill>
              </a:rPr>
              <a:t>Founders:</a:t>
            </a:r>
            <a:r>
              <a:rPr lang="es" sz="1800">
                <a:solidFill>
                  <a:srgbClr val="FFFFFF"/>
                </a:solidFill>
              </a:rPr>
              <a:t> </a:t>
            </a:r>
            <a:br>
              <a:rPr lang="es" sz="1800">
                <a:solidFill>
                  <a:srgbClr val="FFFFFF"/>
                </a:solidFill>
              </a:rPr>
            </a:br>
            <a:r>
              <a:rPr lang="es" sz="1400">
                <a:solidFill>
                  <a:srgbClr val="FFFFFF"/>
                </a:solidFill>
              </a:rPr>
              <a:t>Brian Chesky, Joe Gebbia and </a:t>
            </a:r>
            <a:br>
              <a:rPr lang="es" sz="1400">
                <a:solidFill>
                  <a:srgbClr val="FFFFFF"/>
                </a:solidFill>
              </a:rPr>
            </a:br>
            <a:r>
              <a:rPr lang="es" sz="1400">
                <a:solidFill>
                  <a:srgbClr val="FFFFFF"/>
                </a:solidFill>
              </a:rPr>
              <a:t>Nathan Blecharczyk</a:t>
            </a:r>
            <a:br>
              <a:rPr lang="es" sz="1800">
                <a:solidFill>
                  <a:srgbClr val="FFFFFF"/>
                </a:solidFill>
              </a:rPr>
            </a:br>
            <a:br>
              <a:rPr lang="es" sz="1800">
                <a:solidFill>
                  <a:srgbClr val="FFFFFF"/>
                </a:solidFill>
              </a:rPr>
            </a:br>
            <a:r>
              <a:rPr lang="es" sz="1800">
                <a:solidFill>
                  <a:srgbClr val="FF585D"/>
                </a:solidFill>
              </a:rPr>
              <a:t>Mission Statement:</a:t>
            </a:r>
            <a:br>
              <a:rPr lang="es" sz="1350" b="1">
                <a:solidFill>
                  <a:srgbClr val="FFFFFF"/>
                </a:solidFill>
              </a:rPr>
            </a:br>
            <a:r>
              <a:rPr lang="es" sz="1400">
                <a:solidFill>
                  <a:srgbClr val="FFFFFF"/>
                </a:solidFill>
              </a:rPr>
              <a:t>Airbnb's mission is to help create a world where you can belong anywhere and where people can live in a place, instead of just traveling to it.</a:t>
            </a:r>
            <a:endParaRPr sz="1400">
              <a:solidFill>
                <a:srgbClr val="FFFFFF"/>
              </a:solidFill>
            </a:endParaRPr>
          </a:p>
          <a:p>
            <a:pPr marL="0" marR="0" lvl="0" indent="0" algn="l" rtl="0">
              <a:lnSpc>
                <a:spcPct val="115000"/>
              </a:lnSpc>
              <a:spcBef>
                <a:spcPts val="1600"/>
              </a:spcBef>
              <a:spcAft>
                <a:spcPts val="0"/>
              </a:spcAft>
              <a:buNone/>
            </a:pPr>
            <a:endParaRPr sz="1150">
              <a:solidFill>
                <a:srgbClr val="000000"/>
              </a:solidFill>
            </a:endParaRPr>
          </a:p>
          <a:p>
            <a:pPr marL="0" lvl="0" indent="0" algn="ctr" rtl="0">
              <a:lnSpc>
                <a:spcPct val="115000"/>
              </a:lnSpc>
              <a:spcBef>
                <a:spcPts val="800"/>
              </a:spcBef>
              <a:spcAft>
                <a:spcPts val="1600"/>
              </a:spcAft>
              <a:buNone/>
            </a:pPr>
            <a:br>
              <a:rPr lang="es" sz="1800">
                <a:solidFill>
                  <a:schemeClr val="dk1"/>
                </a:solidFill>
              </a:rPr>
            </a:br>
            <a:endParaRPr/>
          </a:p>
        </p:txBody>
      </p:sp>
      <p:sp>
        <p:nvSpPr>
          <p:cNvPr id="100" name="Google Shape;100;p19"/>
          <p:cNvSpPr txBox="1">
            <a:spLocks noGrp="1"/>
          </p:cNvSpPr>
          <p:nvPr>
            <p:ph type="body" idx="2"/>
          </p:nvPr>
        </p:nvSpPr>
        <p:spPr>
          <a:xfrm>
            <a:off x="4798300" y="1336650"/>
            <a:ext cx="4198800" cy="33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rgbClr val="FF585D"/>
                </a:solidFill>
              </a:rPr>
              <a:t>Currently: </a:t>
            </a:r>
            <a:endParaRPr sz="1800">
              <a:solidFill>
                <a:srgbClr val="FF585D"/>
              </a:solidFill>
            </a:endParaRPr>
          </a:p>
          <a:p>
            <a:pPr marL="457200" lvl="0" indent="-317500" algn="l" rtl="0">
              <a:spcBef>
                <a:spcPts val="1600"/>
              </a:spcBef>
              <a:spcAft>
                <a:spcPts val="0"/>
              </a:spcAft>
              <a:buClr>
                <a:srgbClr val="FFFFFF"/>
              </a:buClr>
              <a:buSzPts val="1400"/>
              <a:buChar char="●"/>
            </a:pPr>
            <a:r>
              <a:rPr lang="es" sz="1400">
                <a:solidFill>
                  <a:srgbClr val="FFFFFF"/>
                </a:solidFill>
              </a:rPr>
              <a:t>Operations in 220+ countries</a:t>
            </a:r>
            <a:br>
              <a:rPr lang="es" sz="1400">
                <a:solidFill>
                  <a:srgbClr val="FFFFFF"/>
                </a:solidFill>
              </a:rPr>
            </a:br>
            <a:endParaRPr sz="1400">
              <a:solidFill>
                <a:srgbClr val="FFFFFF"/>
              </a:solidFill>
            </a:endParaRPr>
          </a:p>
          <a:p>
            <a:pPr marL="457200" lvl="0" indent="-317500" algn="l" rtl="0">
              <a:spcBef>
                <a:spcPts val="0"/>
              </a:spcBef>
              <a:spcAft>
                <a:spcPts val="0"/>
              </a:spcAft>
              <a:buClr>
                <a:srgbClr val="FFFFFF"/>
              </a:buClr>
              <a:buSzPts val="1400"/>
              <a:buChar char="●"/>
            </a:pPr>
            <a:r>
              <a:rPr lang="es" sz="1400">
                <a:solidFill>
                  <a:srgbClr val="FFFFFF"/>
                </a:solidFill>
              </a:rPr>
              <a:t>7 M+ listings Worldwide</a:t>
            </a:r>
            <a:br>
              <a:rPr lang="es" sz="1400">
                <a:solidFill>
                  <a:srgbClr val="FFFFFF"/>
                </a:solidFill>
              </a:rPr>
            </a:br>
            <a:endParaRPr sz="1400">
              <a:solidFill>
                <a:srgbClr val="FFFFFF"/>
              </a:solidFill>
            </a:endParaRPr>
          </a:p>
          <a:p>
            <a:pPr marL="457200" lvl="0" indent="-317500" algn="l" rtl="0">
              <a:spcBef>
                <a:spcPts val="0"/>
              </a:spcBef>
              <a:spcAft>
                <a:spcPts val="0"/>
              </a:spcAft>
              <a:buClr>
                <a:srgbClr val="FFFFFF"/>
              </a:buClr>
              <a:buSzPts val="1400"/>
              <a:buChar char="●"/>
            </a:pPr>
            <a:r>
              <a:rPr lang="es" sz="1400">
                <a:solidFill>
                  <a:srgbClr val="FFFFFF"/>
                </a:solidFill>
              </a:rPr>
              <a:t>Average of 2M+ people staying in an Airbnb each night</a:t>
            </a:r>
            <a:br>
              <a:rPr lang="es" sz="1400">
                <a:solidFill>
                  <a:srgbClr val="FFFFFF"/>
                </a:solidFill>
              </a:rPr>
            </a:br>
            <a:endParaRPr sz="1400">
              <a:solidFill>
                <a:srgbClr val="FFFFFF"/>
              </a:solidFill>
            </a:endParaRPr>
          </a:p>
          <a:p>
            <a:pPr marL="457200" lvl="0" indent="-317500" algn="l" rtl="0">
              <a:spcBef>
                <a:spcPts val="0"/>
              </a:spcBef>
              <a:spcAft>
                <a:spcPts val="0"/>
              </a:spcAft>
              <a:buClr>
                <a:srgbClr val="FFFFFF"/>
              </a:buClr>
              <a:buSzPts val="1400"/>
              <a:buChar char="●"/>
            </a:pPr>
            <a:r>
              <a:rPr lang="es" sz="1400">
                <a:solidFill>
                  <a:srgbClr val="FFFFFF"/>
                </a:solidFill>
              </a:rPr>
              <a:t>Gives customers an opportunity to find an apartment, room, house and now even experiences</a:t>
            </a:r>
            <a:endParaRPr sz="1400">
              <a:solidFill>
                <a:srgbClr val="FFFFFF"/>
              </a:solidFill>
            </a:endParaRPr>
          </a:p>
        </p:txBody>
      </p:sp>
      <p:pic>
        <p:nvPicPr>
          <p:cNvPr id="101" name="Google Shape;101;p19"/>
          <p:cNvPicPr preferRelativeResize="0"/>
          <p:nvPr/>
        </p:nvPicPr>
        <p:blipFill>
          <a:blip r:embed="rId3">
            <a:alphaModFix/>
          </a:blip>
          <a:stretch>
            <a:fillRect/>
          </a:stretch>
        </p:blipFill>
        <p:spPr>
          <a:xfrm>
            <a:off x="5108800" y="167376"/>
            <a:ext cx="3577800" cy="925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20"/>
        <p:cNvGrpSpPr/>
        <p:nvPr/>
      </p:nvGrpSpPr>
      <p:grpSpPr>
        <a:xfrm>
          <a:off x="0" y="0"/>
          <a:ext cx="0" cy="0"/>
          <a:chOff x="0" y="0"/>
          <a:chExt cx="0" cy="0"/>
        </a:xfrm>
      </p:grpSpPr>
      <p:sp>
        <p:nvSpPr>
          <p:cNvPr id="1221" name="Google Shape;1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Attributes:Property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22" name="Google Shape;1222;p37"/>
          <p:cNvSpPr txBox="1">
            <a:spLocks noGrp="1"/>
          </p:cNvSpPr>
          <p:nvPr>
            <p:ph type="body" idx="1"/>
          </p:nvPr>
        </p:nvSpPr>
        <p:spPr>
          <a:xfrm>
            <a:off x="54175" y="1171500"/>
            <a:ext cx="8887800" cy="1833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Char char="★"/>
            </a:pPr>
            <a:r>
              <a:rPr lang="es" sz="1400">
                <a:solidFill>
                  <a:srgbClr val="000000"/>
                </a:solidFill>
              </a:rPr>
              <a:t>Property Type: 25 types, focusing on top 5 for all NYC: apartment, house, townhouse, condo, and loft. </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Majority of listings are apartments</a:t>
            </a:r>
            <a:endParaRPr sz="1400">
              <a:solidFill>
                <a:srgbClr val="000000"/>
              </a:solidFill>
            </a:endParaRPr>
          </a:p>
          <a:p>
            <a:pPr marL="457200" lvl="0" indent="-317500" algn="l" rtl="0">
              <a:lnSpc>
                <a:spcPct val="150000"/>
              </a:lnSpc>
              <a:spcBef>
                <a:spcPts val="0"/>
              </a:spcBef>
              <a:spcAft>
                <a:spcPts val="0"/>
              </a:spcAft>
              <a:buClr>
                <a:srgbClr val="000000"/>
              </a:buClr>
              <a:buSzPts val="1400"/>
              <a:buChar char="★"/>
            </a:pPr>
            <a:r>
              <a:rPr lang="es" sz="1400">
                <a:solidFill>
                  <a:srgbClr val="000000"/>
                </a:solidFill>
              </a:rPr>
              <a:t>Condos and lofts have larger price ranges as well as higher price ranges</a:t>
            </a:r>
            <a:endParaRPr sz="1400">
              <a:solidFill>
                <a:srgbClr val="000000"/>
              </a:solidFill>
            </a:endParaRPr>
          </a:p>
          <a:p>
            <a:pPr marL="0" lvl="0" indent="0" algn="l" rtl="0">
              <a:lnSpc>
                <a:spcPct val="150000"/>
              </a:lnSpc>
              <a:spcBef>
                <a:spcPts val="1600"/>
              </a:spcBef>
              <a:spcAft>
                <a:spcPts val="0"/>
              </a:spcAft>
              <a:buNone/>
            </a:pPr>
            <a:endParaRPr sz="1400">
              <a:solidFill>
                <a:srgbClr val="000000"/>
              </a:solidFill>
            </a:endParaRPr>
          </a:p>
          <a:p>
            <a:pPr marL="0" lvl="0" indent="0" algn="l" rtl="0">
              <a:lnSpc>
                <a:spcPct val="150000"/>
              </a:lnSpc>
              <a:spcBef>
                <a:spcPts val="1600"/>
              </a:spcBef>
              <a:spcAft>
                <a:spcPts val="1600"/>
              </a:spcAft>
              <a:buNone/>
            </a:pPr>
            <a:r>
              <a:rPr lang="es" sz="1400">
                <a:solidFill>
                  <a:srgbClr val="000000"/>
                </a:solidFill>
              </a:rPr>
              <a:t> </a:t>
            </a:r>
            <a:endParaRPr sz="1400">
              <a:solidFill>
                <a:srgbClr val="000000"/>
              </a:solidFill>
            </a:endParaRPr>
          </a:p>
        </p:txBody>
      </p:sp>
      <p:sp>
        <p:nvSpPr>
          <p:cNvPr id="1223" name="Google Shape;122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20</a:t>
            </a:fld>
            <a:endParaRPr/>
          </a:p>
        </p:txBody>
      </p:sp>
      <p:pic>
        <p:nvPicPr>
          <p:cNvPr id="1224" name="Google Shape;1224;p37"/>
          <p:cNvPicPr preferRelativeResize="0"/>
          <p:nvPr/>
        </p:nvPicPr>
        <p:blipFill>
          <a:blip r:embed="rId3">
            <a:alphaModFix/>
          </a:blip>
          <a:stretch>
            <a:fillRect/>
          </a:stretch>
        </p:blipFill>
        <p:spPr>
          <a:xfrm>
            <a:off x="786675" y="2353376"/>
            <a:ext cx="3344209" cy="2703450"/>
          </a:xfrm>
          <a:prstGeom prst="rect">
            <a:avLst/>
          </a:prstGeom>
          <a:noFill/>
          <a:ln>
            <a:noFill/>
          </a:ln>
        </p:spPr>
      </p:pic>
      <p:pic>
        <p:nvPicPr>
          <p:cNvPr id="1225" name="Google Shape;1225;p37"/>
          <p:cNvPicPr preferRelativeResize="0"/>
          <p:nvPr/>
        </p:nvPicPr>
        <p:blipFill>
          <a:blip r:embed="rId4">
            <a:alphaModFix/>
          </a:blip>
          <a:stretch>
            <a:fillRect/>
          </a:stretch>
        </p:blipFill>
        <p:spPr>
          <a:xfrm>
            <a:off x="4570825" y="2353379"/>
            <a:ext cx="3582375" cy="258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29"/>
        <p:cNvGrpSpPr/>
        <p:nvPr/>
      </p:nvGrpSpPr>
      <p:grpSpPr>
        <a:xfrm>
          <a:off x="0" y="0"/>
          <a:ext cx="0" cy="0"/>
          <a:chOff x="0" y="0"/>
          <a:chExt cx="0" cy="0"/>
        </a:xfrm>
      </p:grpSpPr>
      <p:sp>
        <p:nvSpPr>
          <p:cNvPr id="1230" name="Google Shape;123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Attributes:Property Type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31" name="Google Shape;123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21</a:t>
            </a:fld>
            <a:endParaRPr/>
          </a:p>
        </p:txBody>
      </p:sp>
      <p:sp>
        <p:nvSpPr>
          <p:cNvPr id="1232" name="Google Shape;1232;p38"/>
          <p:cNvSpPr txBox="1"/>
          <p:nvPr/>
        </p:nvSpPr>
        <p:spPr>
          <a:xfrm>
            <a:off x="-18300" y="966250"/>
            <a:ext cx="9021300" cy="1294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Light"/>
              <a:buChar char="★"/>
            </a:pPr>
            <a:r>
              <a:rPr lang="es">
                <a:solidFill>
                  <a:schemeClr val="dk1"/>
                </a:solidFill>
                <a:latin typeface="Lato Light"/>
                <a:ea typeface="Lato Light"/>
                <a:cs typeface="Lato Light"/>
                <a:sym typeface="Lato Light"/>
              </a:rPr>
              <a:t>Within each borough different property types are most popular</a:t>
            </a:r>
            <a:endParaRPr>
              <a:solidFill>
                <a:schemeClr val="dk1"/>
              </a:solidFill>
              <a:latin typeface="Lato Light"/>
              <a:ea typeface="Lato Light"/>
              <a:cs typeface="Lato Light"/>
              <a:sym typeface="Lato Light"/>
            </a:endParaRPr>
          </a:p>
          <a:p>
            <a:pPr marL="457200" lvl="0" indent="-317500" algn="l" rtl="0">
              <a:lnSpc>
                <a:spcPct val="115000"/>
              </a:lnSpc>
              <a:spcBef>
                <a:spcPts val="0"/>
              </a:spcBef>
              <a:spcAft>
                <a:spcPts val="0"/>
              </a:spcAft>
              <a:buClr>
                <a:srgbClr val="000000"/>
              </a:buClr>
              <a:buSzPts val="1400"/>
              <a:buFont typeface="Lato Light"/>
              <a:buChar char="★"/>
            </a:pPr>
            <a:r>
              <a:rPr lang="es">
                <a:latin typeface="Lato Light"/>
                <a:ea typeface="Lato Light"/>
                <a:cs typeface="Lato Light"/>
                <a:sym typeface="Lato Light"/>
              </a:rPr>
              <a:t>Staten Island: most popular property type is house</a:t>
            </a:r>
            <a:endParaRPr>
              <a:latin typeface="Lato Light"/>
              <a:ea typeface="Lato Light"/>
              <a:cs typeface="Lato Light"/>
              <a:sym typeface="Lato Light"/>
            </a:endParaRPr>
          </a:p>
        </p:txBody>
      </p:sp>
      <p:pic>
        <p:nvPicPr>
          <p:cNvPr id="1233" name="Google Shape;1233;p38"/>
          <p:cNvPicPr preferRelativeResize="0"/>
          <p:nvPr/>
        </p:nvPicPr>
        <p:blipFill>
          <a:blip r:embed="rId3">
            <a:alphaModFix/>
          </a:blip>
          <a:stretch>
            <a:fillRect/>
          </a:stretch>
        </p:blipFill>
        <p:spPr>
          <a:xfrm>
            <a:off x="152400" y="1867828"/>
            <a:ext cx="8679900" cy="30008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37"/>
        <p:cNvGrpSpPr/>
        <p:nvPr/>
      </p:nvGrpSpPr>
      <p:grpSpPr>
        <a:xfrm>
          <a:off x="0" y="0"/>
          <a:ext cx="0" cy="0"/>
          <a:chOff x="0" y="0"/>
          <a:chExt cx="0" cy="0"/>
        </a:xfrm>
      </p:grpSpPr>
      <p:sp>
        <p:nvSpPr>
          <p:cNvPr id="1238" name="Google Shape;123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Attributes:Accommodates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39" name="Google Shape;1239;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22</a:t>
            </a:fld>
            <a:endParaRPr/>
          </a:p>
        </p:txBody>
      </p:sp>
      <p:sp>
        <p:nvSpPr>
          <p:cNvPr id="1240" name="Google Shape;1240;p39"/>
          <p:cNvSpPr txBox="1"/>
          <p:nvPr/>
        </p:nvSpPr>
        <p:spPr>
          <a:xfrm>
            <a:off x="-18300" y="966250"/>
            <a:ext cx="9021300" cy="1294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Light"/>
              <a:buChar char="★"/>
            </a:pPr>
            <a:r>
              <a:rPr lang="es">
                <a:solidFill>
                  <a:schemeClr val="dk1"/>
                </a:solidFill>
                <a:latin typeface="Lato Light"/>
                <a:ea typeface="Lato Light"/>
                <a:cs typeface="Lato Light"/>
                <a:sym typeface="Lato Light"/>
              </a:rPr>
              <a:t>Accommodates: Positive relationship between price and the number of people accommodated in the unit</a:t>
            </a:r>
            <a:endParaRPr>
              <a:latin typeface="Lato Light"/>
              <a:ea typeface="Lato Light"/>
              <a:cs typeface="Lato Light"/>
              <a:sym typeface="Lato Light"/>
            </a:endParaRPr>
          </a:p>
        </p:txBody>
      </p:sp>
      <p:pic>
        <p:nvPicPr>
          <p:cNvPr id="1241" name="Google Shape;1241;p39"/>
          <p:cNvPicPr preferRelativeResize="0"/>
          <p:nvPr/>
        </p:nvPicPr>
        <p:blipFill>
          <a:blip r:embed="rId3">
            <a:alphaModFix/>
          </a:blip>
          <a:stretch>
            <a:fillRect/>
          </a:stretch>
        </p:blipFill>
        <p:spPr>
          <a:xfrm>
            <a:off x="141000" y="1419635"/>
            <a:ext cx="5908315" cy="2724680"/>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9DF94CE7-42A0-4E94-A4B6-8B2639482B64}"/>
              </a:ext>
            </a:extLst>
          </p:cNvPr>
          <p:cNvPicPr>
            <a:picLocks noChangeAspect="1"/>
          </p:cNvPicPr>
          <p:nvPr/>
        </p:nvPicPr>
        <p:blipFill>
          <a:blip r:embed="rId4"/>
          <a:stretch>
            <a:fillRect/>
          </a:stretch>
        </p:blipFill>
        <p:spPr>
          <a:xfrm>
            <a:off x="5243120" y="1774892"/>
            <a:ext cx="3183826" cy="31838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45"/>
        <p:cNvGrpSpPr/>
        <p:nvPr/>
      </p:nvGrpSpPr>
      <p:grpSpPr>
        <a:xfrm>
          <a:off x="0" y="0"/>
          <a:ext cx="0" cy="0"/>
          <a:chOff x="0" y="0"/>
          <a:chExt cx="0" cy="0"/>
        </a:xfrm>
      </p:grpSpPr>
      <p:sp>
        <p:nvSpPr>
          <p:cNvPr id="1246" name="Google Shape;124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Physical Attributes:Review Scores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rgbClr val="000000"/>
              </a:solidFill>
            </a:endParaRPr>
          </a:p>
        </p:txBody>
      </p:sp>
      <p:sp>
        <p:nvSpPr>
          <p:cNvPr id="1247" name="Google Shape;124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23</a:t>
            </a:fld>
            <a:endParaRPr/>
          </a:p>
        </p:txBody>
      </p:sp>
      <p:sp>
        <p:nvSpPr>
          <p:cNvPr id="1248" name="Google Shape;1248;p40"/>
          <p:cNvSpPr txBox="1"/>
          <p:nvPr/>
        </p:nvSpPr>
        <p:spPr>
          <a:xfrm>
            <a:off x="-18300" y="966250"/>
            <a:ext cx="4503300" cy="1294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Lato Light"/>
              <a:buChar char="★"/>
            </a:pPr>
            <a:r>
              <a:rPr lang="es">
                <a:solidFill>
                  <a:schemeClr val="dk1"/>
                </a:solidFill>
                <a:latin typeface="Lato Light"/>
                <a:ea typeface="Lato Light"/>
                <a:cs typeface="Lato Light"/>
                <a:sym typeface="Lato Light"/>
              </a:rPr>
              <a:t>Review Scores: </a:t>
            </a:r>
            <a:endParaRPr>
              <a:solidFill>
                <a:schemeClr val="dk1"/>
              </a:solidFill>
              <a:latin typeface="Lato Light"/>
              <a:ea typeface="Lato Light"/>
              <a:cs typeface="Lato Light"/>
              <a:sym typeface="Lato Light"/>
            </a:endParaRPr>
          </a:p>
          <a:p>
            <a:pPr marL="914400" lvl="1" indent="-304800" algn="l" rtl="0">
              <a:lnSpc>
                <a:spcPct val="115000"/>
              </a:lnSpc>
              <a:spcBef>
                <a:spcPts val="0"/>
              </a:spcBef>
              <a:spcAft>
                <a:spcPts val="0"/>
              </a:spcAft>
              <a:buClr>
                <a:schemeClr val="dk1"/>
              </a:buClr>
              <a:buSzPts val="1200"/>
              <a:buFont typeface="Lato Light"/>
              <a:buChar char="○"/>
            </a:pPr>
            <a:r>
              <a:rPr lang="es">
                <a:solidFill>
                  <a:schemeClr val="dk1"/>
                </a:solidFill>
                <a:latin typeface="Lato Light"/>
                <a:ea typeface="Lato Light"/>
                <a:cs typeface="Lato Light"/>
                <a:sym typeface="Lato Light"/>
              </a:rPr>
              <a:t>average: 93.92, max: 100, min: 20</a:t>
            </a:r>
            <a:endParaRPr>
              <a:solidFill>
                <a:schemeClr val="dk1"/>
              </a:solidFill>
              <a:latin typeface="Lato Light"/>
              <a:ea typeface="Lato Light"/>
              <a:cs typeface="Lato Light"/>
              <a:sym typeface="Lato Light"/>
            </a:endParaRPr>
          </a:p>
          <a:p>
            <a:pPr marL="914400" lvl="1" indent="-304800" algn="l" rtl="0">
              <a:lnSpc>
                <a:spcPct val="115000"/>
              </a:lnSpc>
              <a:spcBef>
                <a:spcPts val="0"/>
              </a:spcBef>
              <a:spcAft>
                <a:spcPts val="0"/>
              </a:spcAft>
              <a:buClr>
                <a:schemeClr val="dk1"/>
              </a:buClr>
              <a:buSzPts val="1200"/>
              <a:buFont typeface="Lato Light"/>
              <a:buChar char="○"/>
            </a:pPr>
            <a:r>
              <a:rPr lang="es">
                <a:solidFill>
                  <a:schemeClr val="dk1"/>
                </a:solidFill>
                <a:latin typeface="Lato Light"/>
                <a:ea typeface="Lato Light"/>
                <a:cs typeface="Lato Light"/>
                <a:sym typeface="Lato Light"/>
              </a:rPr>
              <a:t>grouped into 5 bins</a:t>
            </a:r>
            <a:endParaRPr>
              <a:solidFill>
                <a:schemeClr val="dk1"/>
              </a:solidFill>
              <a:latin typeface="Lato Light"/>
              <a:ea typeface="Lato Light"/>
              <a:cs typeface="Lato Light"/>
              <a:sym typeface="Lato Light"/>
            </a:endParaRPr>
          </a:p>
          <a:p>
            <a:pPr marL="457200" lvl="0" indent="-304800" algn="l" rtl="0">
              <a:lnSpc>
                <a:spcPct val="115000"/>
              </a:lnSpc>
              <a:spcBef>
                <a:spcPts val="0"/>
              </a:spcBef>
              <a:spcAft>
                <a:spcPts val="0"/>
              </a:spcAft>
              <a:buClr>
                <a:schemeClr val="dk1"/>
              </a:buClr>
              <a:buSzPts val="1200"/>
              <a:buFont typeface="Lato Light"/>
              <a:buChar char="★"/>
            </a:pPr>
            <a:r>
              <a:rPr lang="es">
                <a:solidFill>
                  <a:schemeClr val="dk1"/>
                </a:solidFill>
                <a:latin typeface="Lato Light"/>
                <a:ea typeface="Lato Light"/>
                <a:cs typeface="Lato Light"/>
                <a:sym typeface="Lato Light"/>
              </a:rPr>
              <a:t>Slightly positive relationship between price and score distribution</a:t>
            </a:r>
            <a:endParaRPr>
              <a:solidFill>
                <a:schemeClr val="dk1"/>
              </a:solidFill>
              <a:latin typeface="Lato Light"/>
              <a:ea typeface="Lato Light"/>
              <a:cs typeface="Lato Light"/>
              <a:sym typeface="Lato Light"/>
            </a:endParaRPr>
          </a:p>
        </p:txBody>
      </p:sp>
      <p:pic>
        <p:nvPicPr>
          <p:cNvPr id="1249" name="Google Shape;1249;p40"/>
          <p:cNvPicPr preferRelativeResize="0"/>
          <p:nvPr/>
        </p:nvPicPr>
        <p:blipFill>
          <a:blip r:embed="rId3">
            <a:alphaModFix/>
          </a:blip>
          <a:stretch>
            <a:fillRect/>
          </a:stretch>
        </p:blipFill>
        <p:spPr>
          <a:xfrm>
            <a:off x="0" y="2641472"/>
            <a:ext cx="3350275" cy="2415355"/>
          </a:xfrm>
          <a:prstGeom prst="rect">
            <a:avLst/>
          </a:prstGeom>
          <a:noFill/>
          <a:ln>
            <a:noFill/>
          </a:ln>
        </p:spPr>
      </p:pic>
      <p:pic>
        <p:nvPicPr>
          <p:cNvPr id="1250" name="Google Shape;1250;p40"/>
          <p:cNvPicPr preferRelativeResize="0"/>
          <p:nvPr/>
        </p:nvPicPr>
        <p:blipFill>
          <a:blip r:embed="rId4">
            <a:alphaModFix/>
          </a:blip>
          <a:stretch>
            <a:fillRect/>
          </a:stretch>
        </p:blipFill>
        <p:spPr>
          <a:xfrm>
            <a:off x="3441172" y="2641397"/>
            <a:ext cx="3350280" cy="2415425"/>
          </a:xfrm>
          <a:prstGeom prst="rect">
            <a:avLst/>
          </a:prstGeom>
          <a:noFill/>
          <a:ln>
            <a:noFill/>
          </a:ln>
        </p:spPr>
      </p:pic>
      <p:graphicFrame>
        <p:nvGraphicFramePr>
          <p:cNvPr id="1251" name="Google Shape;1251;p40"/>
          <p:cNvGraphicFramePr/>
          <p:nvPr/>
        </p:nvGraphicFramePr>
        <p:xfrm>
          <a:off x="6882350" y="2447825"/>
          <a:ext cx="1266825" cy="2590620"/>
        </p:xfrm>
        <a:graphic>
          <a:graphicData uri="http://schemas.openxmlformats.org/drawingml/2006/table">
            <a:tbl>
              <a:tblPr>
                <a:noFill/>
                <a:tableStyleId>{3105FE65-21DA-4095-B1E8-28567801E564}</a:tableStyleId>
              </a:tblPr>
              <a:tblGrid>
                <a:gridCol w="485775">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tblGrid>
              <a:tr h="295275">
                <a:tc>
                  <a:txBody>
                    <a:bodyPr/>
                    <a:lstStyle/>
                    <a:p>
                      <a:pPr marL="0" lvl="0" indent="0" algn="ctr" rtl="0">
                        <a:spcBef>
                          <a:spcPts val="0"/>
                        </a:spcBef>
                        <a:spcAft>
                          <a:spcPts val="0"/>
                        </a:spcAft>
                        <a:buNone/>
                      </a:pPr>
                      <a:r>
                        <a:rPr lang="es"/>
                        <a:t>Bin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s"/>
                        <a:t>Score Range</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just" rtl="0">
                        <a:spcBef>
                          <a:spcPts val="0"/>
                        </a:spcBef>
                        <a:spcAft>
                          <a:spcPts val="0"/>
                        </a:spcAft>
                        <a:buNone/>
                      </a:pPr>
                      <a:r>
                        <a:rPr lang="es"/>
                        <a:t>1</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a:t>20-36</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just" rtl="0">
                        <a:spcBef>
                          <a:spcPts val="0"/>
                        </a:spcBef>
                        <a:spcAft>
                          <a:spcPts val="0"/>
                        </a:spcAft>
                        <a:buNone/>
                      </a:pPr>
                      <a:r>
                        <a:rPr lang="es"/>
                        <a:t>2</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a:t>36-52</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just" rtl="0">
                        <a:spcBef>
                          <a:spcPts val="0"/>
                        </a:spcBef>
                        <a:spcAft>
                          <a:spcPts val="0"/>
                        </a:spcAft>
                        <a:buNone/>
                      </a:pPr>
                      <a:r>
                        <a:rPr lang="es"/>
                        <a:t>3</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a:t>52-68</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just" rtl="0">
                        <a:spcBef>
                          <a:spcPts val="0"/>
                        </a:spcBef>
                        <a:spcAft>
                          <a:spcPts val="0"/>
                        </a:spcAft>
                        <a:buNone/>
                      </a:pPr>
                      <a:r>
                        <a:rPr lang="es"/>
                        <a:t>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a:t>68-84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just" rtl="0">
                        <a:spcBef>
                          <a:spcPts val="0"/>
                        </a:spcBef>
                        <a:spcAft>
                          <a:spcPts val="0"/>
                        </a:spcAft>
                        <a:buNone/>
                      </a:pPr>
                      <a:r>
                        <a:rPr lang="es"/>
                        <a:t>5</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a:t>84-100</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52" name="Google Shape;1252;p40"/>
          <p:cNvSpPr txBox="1"/>
          <p:nvPr/>
        </p:nvSpPr>
        <p:spPr>
          <a:xfrm>
            <a:off x="4197900" y="966250"/>
            <a:ext cx="4503300" cy="1294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Lato Light"/>
              <a:buChar char="★"/>
            </a:pPr>
            <a:r>
              <a:rPr lang="es">
                <a:solidFill>
                  <a:schemeClr val="dk1"/>
                </a:solidFill>
                <a:latin typeface="Lato Light"/>
                <a:ea typeface="Lato Light"/>
                <a:cs typeface="Lato Light"/>
                <a:sym typeface="Lato Light"/>
              </a:rPr>
              <a:t>Staten Island and the Bronx </a:t>
            </a:r>
            <a:endParaRPr>
              <a:solidFill>
                <a:schemeClr val="dk1"/>
              </a:solidFill>
              <a:latin typeface="Lato Light"/>
              <a:ea typeface="Lato Light"/>
              <a:cs typeface="Lato Light"/>
              <a:sym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Deeper Dive</a:t>
            </a:r>
            <a:endParaRPr/>
          </a:p>
        </p:txBody>
      </p:sp>
      <p:sp>
        <p:nvSpPr>
          <p:cNvPr id="1258" name="Google Shape;1258;p41"/>
          <p:cNvSpPr txBox="1">
            <a:spLocks noGrp="1"/>
          </p:cNvSpPr>
          <p:nvPr>
            <p:ph type="body" idx="1"/>
          </p:nvPr>
        </p:nvSpPr>
        <p:spPr>
          <a:xfrm>
            <a:off x="54175" y="1095300"/>
            <a:ext cx="4871700" cy="33648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Char char="★"/>
            </a:pPr>
            <a:r>
              <a:rPr lang="es" sz="1400"/>
              <a:t>In our report we dive deeper into the neighborhoods within the boroughs</a:t>
            </a:r>
            <a:endParaRPr sz="1400"/>
          </a:p>
          <a:p>
            <a:pPr marL="457200" lvl="0" indent="-317500" algn="l" rtl="0">
              <a:lnSpc>
                <a:spcPct val="200000"/>
              </a:lnSpc>
              <a:spcBef>
                <a:spcPts val="0"/>
              </a:spcBef>
              <a:spcAft>
                <a:spcPts val="0"/>
              </a:spcAft>
              <a:buSzPts val="1400"/>
              <a:buChar char="★"/>
            </a:pPr>
            <a:r>
              <a:rPr lang="es" sz="1400"/>
              <a:t>As seen on the next slide , each borough has its own profile  visualizing the physical attributes’ relationship to price along with the review bins related to price</a:t>
            </a:r>
            <a:endParaRPr sz="1400"/>
          </a:p>
          <a:p>
            <a:pPr marL="457200" lvl="0" indent="-317500" algn="l" rtl="0">
              <a:lnSpc>
                <a:spcPct val="200000"/>
              </a:lnSpc>
              <a:spcBef>
                <a:spcPts val="0"/>
              </a:spcBef>
              <a:spcAft>
                <a:spcPts val="0"/>
              </a:spcAft>
              <a:buSzPts val="1400"/>
              <a:buChar char="★"/>
            </a:pPr>
            <a:r>
              <a:rPr lang="es" sz="1400"/>
              <a:t>Each of the top 5 neighborhoods has a profile as well utilizing data from only the top 10 hosts of that neighborhood</a:t>
            </a:r>
            <a:endParaRPr sz="1400"/>
          </a:p>
        </p:txBody>
      </p:sp>
      <p:sp>
        <p:nvSpPr>
          <p:cNvPr id="1259" name="Google Shape;125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24</a:t>
            </a:fld>
            <a:endParaRPr/>
          </a:p>
        </p:txBody>
      </p:sp>
      <p:cxnSp>
        <p:nvCxnSpPr>
          <p:cNvPr id="1260" name="Google Shape;1260;p41"/>
          <p:cNvCxnSpPr/>
          <p:nvPr/>
        </p:nvCxnSpPr>
        <p:spPr>
          <a:xfrm flipH="1">
            <a:off x="4333875" y="-66675"/>
            <a:ext cx="2038200" cy="990600"/>
          </a:xfrm>
          <a:prstGeom prst="straightConnector1">
            <a:avLst/>
          </a:prstGeom>
          <a:noFill/>
          <a:ln w="9525" cap="flat" cmpd="sng">
            <a:solidFill>
              <a:srgbClr val="FFFFFF"/>
            </a:solidFill>
            <a:prstDash val="solid"/>
            <a:round/>
            <a:headEnd type="none" w="med" len="med"/>
            <a:tailEnd type="none" w="med" len="med"/>
          </a:ln>
        </p:spPr>
      </p:cxnSp>
      <p:cxnSp>
        <p:nvCxnSpPr>
          <p:cNvPr id="1261" name="Google Shape;1261;p41"/>
          <p:cNvCxnSpPr/>
          <p:nvPr/>
        </p:nvCxnSpPr>
        <p:spPr>
          <a:xfrm>
            <a:off x="4333875" y="923925"/>
            <a:ext cx="2781300" cy="1428900"/>
          </a:xfrm>
          <a:prstGeom prst="straightConnector1">
            <a:avLst/>
          </a:prstGeom>
          <a:noFill/>
          <a:ln w="9525" cap="flat" cmpd="sng">
            <a:solidFill>
              <a:srgbClr val="FFFFFF"/>
            </a:solidFill>
            <a:prstDash val="solid"/>
            <a:round/>
            <a:headEnd type="none" w="med" len="med"/>
            <a:tailEnd type="none" w="med" len="med"/>
          </a:ln>
        </p:spPr>
      </p:cxnSp>
      <p:cxnSp>
        <p:nvCxnSpPr>
          <p:cNvPr id="1262" name="Google Shape;1262;p41"/>
          <p:cNvCxnSpPr/>
          <p:nvPr/>
        </p:nvCxnSpPr>
        <p:spPr>
          <a:xfrm flipH="1">
            <a:off x="5362575" y="2362200"/>
            <a:ext cx="1638300" cy="924000"/>
          </a:xfrm>
          <a:prstGeom prst="straightConnector1">
            <a:avLst/>
          </a:prstGeom>
          <a:noFill/>
          <a:ln w="9525" cap="flat" cmpd="sng">
            <a:solidFill>
              <a:srgbClr val="FFFFFF"/>
            </a:solidFill>
            <a:prstDash val="solid"/>
            <a:round/>
            <a:headEnd type="none" w="med" len="med"/>
            <a:tailEnd type="none" w="med" len="med"/>
          </a:ln>
        </p:spPr>
      </p:cxnSp>
      <p:cxnSp>
        <p:nvCxnSpPr>
          <p:cNvPr id="1263" name="Google Shape;1263;p41"/>
          <p:cNvCxnSpPr/>
          <p:nvPr/>
        </p:nvCxnSpPr>
        <p:spPr>
          <a:xfrm>
            <a:off x="5210175" y="3057525"/>
            <a:ext cx="5200800" cy="2781300"/>
          </a:xfrm>
          <a:prstGeom prst="straightConnector1">
            <a:avLst/>
          </a:prstGeom>
          <a:noFill/>
          <a:ln w="9525" cap="flat" cmpd="sng">
            <a:solidFill>
              <a:srgbClr val="FFFFFF"/>
            </a:solidFill>
            <a:prstDash val="solid"/>
            <a:round/>
            <a:headEnd type="none" w="med" len="med"/>
            <a:tailEnd type="none" w="med" len="med"/>
          </a:ln>
        </p:spPr>
      </p:cxnSp>
      <p:grpSp>
        <p:nvGrpSpPr>
          <p:cNvPr id="1264" name="Google Shape;1264;p41"/>
          <p:cNvGrpSpPr/>
          <p:nvPr/>
        </p:nvGrpSpPr>
        <p:grpSpPr>
          <a:xfrm>
            <a:off x="4556712" y="1152010"/>
            <a:ext cx="3490197" cy="3344383"/>
            <a:chOff x="1077075" y="238125"/>
            <a:chExt cx="5446625" cy="5219075"/>
          </a:xfrm>
        </p:grpSpPr>
        <p:sp>
          <p:nvSpPr>
            <p:cNvPr id="1265" name="Google Shape;1265;p41"/>
            <p:cNvSpPr/>
            <p:nvPr/>
          </p:nvSpPr>
          <p:spPr>
            <a:xfrm>
              <a:off x="2883650" y="238125"/>
              <a:ext cx="86900" cy="50425"/>
            </a:xfrm>
            <a:custGeom>
              <a:avLst/>
              <a:gdLst/>
              <a:ahLst/>
              <a:cxnLst/>
              <a:rect l="l" t="t" r="r" b="b"/>
              <a:pathLst>
                <a:path w="3476" h="2017" extrusionOk="0">
                  <a:moveTo>
                    <a:pt x="1728" y="0"/>
                  </a:moveTo>
                  <a:lnTo>
                    <a:pt x="0" y="1018"/>
                  </a:lnTo>
                  <a:lnTo>
                    <a:pt x="1748" y="2016"/>
                  </a:lnTo>
                  <a:lnTo>
                    <a:pt x="3476" y="1018"/>
                  </a:lnTo>
                  <a:lnTo>
                    <a:pt x="1728"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1"/>
            <p:cNvSpPr/>
            <p:nvPr/>
          </p:nvSpPr>
          <p:spPr>
            <a:xfrm>
              <a:off x="2926850" y="263550"/>
              <a:ext cx="644300" cy="1255950"/>
            </a:xfrm>
            <a:custGeom>
              <a:avLst/>
              <a:gdLst/>
              <a:ahLst/>
              <a:cxnLst/>
              <a:rect l="l" t="t" r="r" b="b"/>
              <a:pathLst>
                <a:path w="25772" h="50238" extrusionOk="0">
                  <a:moveTo>
                    <a:pt x="1748" y="1"/>
                  </a:moveTo>
                  <a:lnTo>
                    <a:pt x="0" y="999"/>
                  </a:lnTo>
                  <a:lnTo>
                    <a:pt x="0" y="50237"/>
                  </a:lnTo>
                  <a:lnTo>
                    <a:pt x="25772" y="35412"/>
                  </a:lnTo>
                  <a:lnTo>
                    <a:pt x="1748"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1"/>
            <p:cNvSpPr/>
            <p:nvPr/>
          </p:nvSpPr>
          <p:spPr>
            <a:xfrm>
              <a:off x="2283050" y="263550"/>
              <a:ext cx="643825" cy="1255950"/>
            </a:xfrm>
            <a:custGeom>
              <a:avLst/>
              <a:gdLst/>
              <a:ahLst/>
              <a:cxnLst/>
              <a:rect l="l" t="t" r="r" b="b"/>
              <a:pathLst>
                <a:path w="25753" h="50238" extrusionOk="0">
                  <a:moveTo>
                    <a:pt x="24082" y="1"/>
                  </a:moveTo>
                  <a:lnTo>
                    <a:pt x="0" y="35412"/>
                  </a:lnTo>
                  <a:lnTo>
                    <a:pt x="25752" y="50237"/>
                  </a:lnTo>
                  <a:lnTo>
                    <a:pt x="25752" y="999"/>
                  </a:lnTo>
                  <a:lnTo>
                    <a:pt x="24082"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1"/>
            <p:cNvSpPr/>
            <p:nvPr/>
          </p:nvSpPr>
          <p:spPr>
            <a:xfrm>
              <a:off x="4701750" y="746050"/>
              <a:ext cx="126275" cy="73000"/>
            </a:xfrm>
            <a:custGeom>
              <a:avLst/>
              <a:gdLst/>
              <a:ahLst/>
              <a:cxnLst/>
              <a:rect l="l" t="t" r="r" b="b"/>
              <a:pathLst>
                <a:path w="5051" h="2920" extrusionOk="0">
                  <a:moveTo>
                    <a:pt x="2516" y="0"/>
                  </a:moveTo>
                  <a:lnTo>
                    <a:pt x="0" y="1460"/>
                  </a:lnTo>
                  <a:lnTo>
                    <a:pt x="2535" y="2919"/>
                  </a:lnTo>
                  <a:lnTo>
                    <a:pt x="5051" y="1460"/>
                  </a:lnTo>
                  <a:lnTo>
                    <a:pt x="2516" y="0"/>
                  </a:lnTo>
                  <a:close/>
                </a:path>
              </a:pathLst>
            </a:custGeom>
            <a:solidFill>
              <a:srgbClr val="A8D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1"/>
            <p:cNvSpPr/>
            <p:nvPr/>
          </p:nvSpPr>
          <p:spPr>
            <a:xfrm>
              <a:off x="4765125" y="782525"/>
              <a:ext cx="929950" cy="1815250"/>
            </a:xfrm>
            <a:custGeom>
              <a:avLst/>
              <a:gdLst/>
              <a:ahLst/>
              <a:cxnLst/>
              <a:rect l="l" t="t" r="r" b="b"/>
              <a:pathLst>
                <a:path w="37198" h="72610" extrusionOk="0">
                  <a:moveTo>
                    <a:pt x="2516" y="1"/>
                  </a:moveTo>
                  <a:lnTo>
                    <a:pt x="0" y="1460"/>
                  </a:lnTo>
                  <a:lnTo>
                    <a:pt x="0" y="72610"/>
                  </a:lnTo>
                  <a:lnTo>
                    <a:pt x="37197" y="51159"/>
                  </a:lnTo>
                  <a:lnTo>
                    <a:pt x="2516" y="1"/>
                  </a:lnTo>
                  <a:close/>
                </a:path>
              </a:pathLst>
            </a:custGeom>
            <a:solidFill>
              <a:srgbClr val="A8D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1"/>
            <p:cNvSpPr/>
            <p:nvPr/>
          </p:nvSpPr>
          <p:spPr>
            <a:xfrm>
              <a:off x="3834700" y="782525"/>
              <a:ext cx="929950" cy="1815250"/>
            </a:xfrm>
            <a:custGeom>
              <a:avLst/>
              <a:gdLst/>
              <a:ahLst/>
              <a:cxnLst/>
              <a:rect l="l" t="t" r="r" b="b"/>
              <a:pathLst>
                <a:path w="37198" h="72610" extrusionOk="0">
                  <a:moveTo>
                    <a:pt x="34778" y="1"/>
                  </a:moveTo>
                  <a:lnTo>
                    <a:pt x="0" y="51159"/>
                  </a:lnTo>
                  <a:lnTo>
                    <a:pt x="37198" y="72610"/>
                  </a:lnTo>
                  <a:lnTo>
                    <a:pt x="37198" y="1460"/>
                  </a:lnTo>
                  <a:lnTo>
                    <a:pt x="34778" y="1"/>
                  </a:lnTo>
                  <a:close/>
                </a:path>
              </a:pathLst>
            </a:custGeom>
            <a:solidFill>
              <a:srgbClr val="A8D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1"/>
            <p:cNvSpPr/>
            <p:nvPr/>
          </p:nvSpPr>
          <p:spPr>
            <a:xfrm>
              <a:off x="2233125" y="1539150"/>
              <a:ext cx="168050" cy="97500"/>
            </a:xfrm>
            <a:custGeom>
              <a:avLst/>
              <a:gdLst/>
              <a:ahLst/>
              <a:cxnLst/>
              <a:rect l="l" t="t" r="r" b="b"/>
              <a:pathLst>
                <a:path w="6722" h="3900" extrusionOk="0">
                  <a:moveTo>
                    <a:pt x="3361" y="1"/>
                  </a:moveTo>
                  <a:lnTo>
                    <a:pt x="0" y="1940"/>
                  </a:lnTo>
                  <a:lnTo>
                    <a:pt x="3380" y="3899"/>
                  </a:lnTo>
                  <a:lnTo>
                    <a:pt x="6722" y="1940"/>
                  </a:lnTo>
                  <a:lnTo>
                    <a:pt x="3361" y="1"/>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2317125" y="1587650"/>
              <a:ext cx="1240100" cy="2419675"/>
            </a:xfrm>
            <a:custGeom>
              <a:avLst/>
              <a:gdLst/>
              <a:ahLst/>
              <a:cxnLst/>
              <a:rect l="l" t="t" r="r" b="b"/>
              <a:pathLst>
                <a:path w="49604" h="96787" extrusionOk="0">
                  <a:moveTo>
                    <a:pt x="3362" y="0"/>
                  </a:moveTo>
                  <a:lnTo>
                    <a:pt x="1" y="1959"/>
                  </a:lnTo>
                  <a:lnTo>
                    <a:pt x="1" y="96787"/>
                  </a:lnTo>
                  <a:lnTo>
                    <a:pt x="49604" y="68212"/>
                  </a:lnTo>
                  <a:lnTo>
                    <a:pt x="3362" y="0"/>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1077075" y="1587650"/>
              <a:ext cx="1240075" cy="2419675"/>
            </a:xfrm>
            <a:custGeom>
              <a:avLst/>
              <a:gdLst/>
              <a:ahLst/>
              <a:cxnLst/>
              <a:rect l="l" t="t" r="r" b="b"/>
              <a:pathLst>
                <a:path w="49603" h="96787" extrusionOk="0">
                  <a:moveTo>
                    <a:pt x="46357" y="0"/>
                  </a:moveTo>
                  <a:lnTo>
                    <a:pt x="0" y="68212"/>
                  </a:lnTo>
                  <a:lnTo>
                    <a:pt x="49603" y="96787"/>
                  </a:lnTo>
                  <a:lnTo>
                    <a:pt x="49603" y="1959"/>
                  </a:lnTo>
                  <a:lnTo>
                    <a:pt x="46357" y="0"/>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3213950" y="2163275"/>
              <a:ext cx="3309750" cy="3293925"/>
            </a:xfrm>
            <a:custGeom>
              <a:avLst/>
              <a:gdLst/>
              <a:ahLst/>
              <a:cxnLst/>
              <a:rect l="l" t="t" r="r" b="b"/>
              <a:pathLst>
                <a:path w="132390" h="131757" extrusionOk="0">
                  <a:moveTo>
                    <a:pt x="66176" y="1"/>
                  </a:moveTo>
                  <a:lnTo>
                    <a:pt x="61701" y="2612"/>
                  </a:lnTo>
                  <a:lnTo>
                    <a:pt x="61817" y="2670"/>
                  </a:lnTo>
                  <a:lnTo>
                    <a:pt x="327" y="93157"/>
                  </a:lnTo>
                  <a:lnTo>
                    <a:pt x="0" y="93330"/>
                  </a:lnTo>
                  <a:lnTo>
                    <a:pt x="135" y="93407"/>
                  </a:lnTo>
                  <a:lnTo>
                    <a:pt x="0" y="93618"/>
                  </a:lnTo>
                  <a:lnTo>
                    <a:pt x="66195" y="131757"/>
                  </a:lnTo>
                  <a:lnTo>
                    <a:pt x="66368" y="131641"/>
                  </a:lnTo>
                  <a:lnTo>
                    <a:pt x="66406" y="131680"/>
                  </a:lnTo>
                  <a:lnTo>
                    <a:pt x="75643" y="126322"/>
                  </a:lnTo>
                  <a:lnTo>
                    <a:pt x="132390" y="93618"/>
                  </a:lnTo>
                  <a:lnTo>
                    <a:pt x="132255" y="93407"/>
                  </a:lnTo>
                  <a:lnTo>
                    <a:pt x="132390" y="93330"/>
                  </a:lnTo>
                  <a:lnTo>
                    <a:pt x="132083" y="93157"/>
                  </a:lnTo>
                  <a:lnTo>
                    <a:pt x="70689" y="2612"/>
                  </a:lnTo>
                  <a:lnTo>
                    <a:pt x="66176"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3834700" y="1515625"/>
              <a:ext cx="1860375" cy="1077850"/>
            </a:xfrm>
            <a:custGeom>
              <a:avLst/>
              <a:gdLst/>
              <a:ahLst/>
              <a:cxnLst/>
              <a:rect l="l" t="t" r="r" b="b"/>
              <a:pathLst>
                <a:path w="74415" h="43114" extrusionOk="0">
                  <a:moveTo>
                    <a:pt x="37083" y="1"/>
                  </a:moveTo>
                  <a:lnTo>
                    <a:pt x="0" y="21567"/>
                  </a:lnTo>
                  <a:lnTo>
                    <a:pt x="37332" y="43113"/>
                  </a:lnTo>
                  <a:lnTo>
                    <a:pt x="74414" y="21567"/>
                  </a:lnTo>
                  <a:lnTo>
                    <a:pt x="37083" y="1"/>
                  </a:lnTo>
                  <a:close/>
                </a:path>
              </a:pathLst>
            </a:custGeom>
            <a:solidFill>
              <a:srgbClr val="7BB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2283050" y="775825"/>
              <a:ext cx="1288100" cy="745600"/>
            </a:xfrm>
            <a:custGeom>
              <a:avLst/>
              <a:gdLst/>
              <a:ahLst/>
              <a:cxnLst/>
              <a:rect l="l" t="t" r="r" b="b"/>
              <a:pathLst>
                <a:path w="51524" h="29824" extrusionOk="0">
                  <a:moveTo>
                    <a:pt x="25676" y="0"/>
                  </a:moveTo>
                  <a:lnTo>
                    <a:pt x="0" y="14921"/>
                  </a:lnTo>
                  <a:lnTo>
                    <a:pt x="25848" y="29823"/>
                  </a:lnTo>
                  <a:lnTo>
                    <a:pt x="51524" y="14921"/>
                  </a:lnTo>
                  <a:lnTo>
                    <a:pt x="25676"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1077075" y="2551200"/>
              <a:ext cx="2480150" cy="1436450"/>
            </a:xfrm>
            <a:custGeom>
              <a:avLst/>
              <a:gdLst/>
              <a:ahLst/>
              <a:cxnLst/>
              <a:rect l="l" t="t" r="r" b="b"/>
              <a:pathLst>
                <a:path w="99206" h="57458" extrusionOk="0">
                  <a:moveTo>
                    <a:pt x="49449" y="0"/>
                  </a:moveTo>
                  <a:lnTo>
                    <a:pt x="0" y="28729"/>
                  </a:lnTo>
                  <a:lnTo>
                    <a:pt x="49776" y="57457"/>
                  </a:lnTo>
                  <a:lnTo>
                    <a:pt x="99206" y="28729"/>
                  </a:lnTo>
                  <a:lnTo>
                    <a:pt x="49449" y="0"/>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1"/>
            <p:cNvSpPr/>
            <p:nvPr/>
          </p:nvSpPr>
          <p:spPr>
            <a:xfrm>
              <a:off x="3213950" y="3538250"/>
              <a:ext cx="3309750" cy="1917025"/>
            </a:xfrm>
            <a:custGeom>
              <a:avLst/>
              <a:gdLst/>
              <a:ahLst/>
              <a:cxnLst/>
              <a:rect l="l" t="t" r="r" b="b"/>
              <a:pathLst>
                <a:path w="132390" h="76681" extrusionOk="0">
                  <a:moveTo>
                    <a:pt x="65984" y="1"/>
                  </a:moveTo>
                  <a:lnTo>
                    <a:pt x="0" y="38331"/>
                  </a:lnTo>
                  <a:lnTo>
                    <a:pt x="66406" y="76681"/>
                  </a:lnTo>
                  <a:lnTo>
                    <a:pt x="132390" y="38331"/>
                  </a:lnTo>
                  <a:lnTo>
                    <a:pt x="65984" y="1"/>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a:off x="4701750" y="746050"/>
              <a:ext cx="126275" cy="73000"/>
            </a:xfrm>
            <a:custGeom>
              <a:avLst/>
              <a:gdLst/>
              <a:ahLst/>
              <a:cxnLst/>
              <a:rect l="l" t="t" r="r" b="b"/>
              <a:pathLst>
                <a:path w="5051" h="2920" extrusionOk="0">
                  <a:moveTo>
                    <a:pt x="2516" y="0"/>
                  </a:moveTo>
                  <a:lnTo>
                    <a:pt x="0" y="1460"/>
                  </a:lnTo>
                  <a:lnTo>
                    <a:pt x="2535" y="2919"/>
                  </a:lnTo>
                  <a:lnTo>
                    <a:pt x="5051" y="1460"/>
                  </a:lnTo>
                  <a:lnTo>
                    <a:pt x="2516" y="0"/>
                  </a:lnTo>
                  <a:close/>
                </a:path>
              </a:pathLst>
            </a:custGeom>
            <a:solidFill>
              <a:srgbClr val="A8D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a:off x="4765125" y="782525"/>
              <a:ext cx="929950" cy="1815250"/>
            </a:xfrm>
            <a:custGeom>
              <a:avLst/>
              <a:gdLst/>
              <a:ahLst/>
              <a:cxnLst/>
              <a:rect l="l" t="t" r="r" b="b"/>
              <a:pathLst>
                <a:path w="37198" h="72610" extrusionOk="0">
                  <a:moveTo>
                    <a:pt x="2516" y="1"/>
                  </a:moveTo>
                  <a:lnTo>
                    <a:pt x="0" y="1460"/>
                  </a:lnTo>
                  <a:lnTo>
                    <a:pt x="0" y="72610"/>
                  </a:lnTo>
                  <a:lnTo>
                    <a:pt x="37197" y="51159"/>
                  </a:lnTo>
                  <a:lnTo>
                    <a:pt x="2516" y="1"/>
                  </a:lnTo>
                  <a:close/>
                </a:path>
              </a:pathLst>
            </a:custGeom>
            <a:solidFill>
              <a:srgbClr val="7BB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a:off x="3834700" y="782525"/>
              <a:ext cx="929950" cy="1815250"/>
            </a:xfrm>
            <a:custGeom>
              <a:avLst/>
              <a:gdLst/>
              <a:ahLst/>
              <a:cxnLst/>
              <a:rect l="l" t="t" r="r" b="b"/>
              <a:pathLst>
                <a:path w="37198" h="72610" extrusionOk="0">
                  <a:moveTo>
                    <a:pt x="34778" y="1"/>
                  </a:moveTo>
                  <a:lnTo>
                    <a:pt x="0" y="51159"/>
                  </a:lnTo>
                  <a:lnTo>
                    <a:pt x="37198" y="72610"/>
                  </a:lnTo>
                  <a:lnTo>
                    <a:pt x="37198" y="1460"/>
                  </a:lnTo>
                  <a:lnTo>
                    <a:pt x="34778" y="1"/>
                  </a:lnTo>
                  <a:close/>
                </a:path>
              </a:pathLst>
            </a:custGeom>
            <a:solidFill>
              <a:srgbClr val="6CA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2883650" y="238125"/>
              <a:ext cx="86900" cy="50425"/>
            </a:xfrm>
            <a:custGeom>
              <a:avLst/>
              <a:gdLst/>
              <a:ahLst/>
              <a:cxnLst/>
              <a:rect l="l" t="t" r="r" b="b"/>
              <a:pathLst>
                <a:path w="3476" h="2017" extrusionOk="0">
                  <a:moveTo>
                    <a:pt x="1728" y="0"/>
                  </a:moveTo>
                  <a:lnTo>
                    <a:pt x="0" y="1018"/>
                  </a:lnTo>
                  <a:lnTo>
                    <a:pt x="1748" y="2016"/>
                  </a:lnTo>
                  <a:lnTo>
                    <a:pt x="3476" y="1018"/>
                  </a:lnTo>
                  <a:lnTo>
                    <a:pt x="1728"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2926850" y="263550"/>
              <a:ext cx="644300" cy="1255950"/>
            </a:xfrm>
            <a:custGeom>
              <a:avLst/>
              <a:gdLst/>
              <a:ahLst/>
              <a:cxnLst/>
              <a:rect l="l" t="t" r="r" b="b"/>
              <a:pathLst>
                <a:path w="25772" h="50238" extrusionOk="0">
                  <a:moveTo>
                    <a:pt x="1748" y="1"/>
                  </a:moveTo>
                  <a:lnTo>
                    <a:pt x="0" y="999"/>
                  </a:lnTo>
                  <a:lnTo>
                    <a:pt x="0" y="50237"/>
                  </a:lnTo>
                  <a:lnTo>
                    <a:pt x="25772" y="35412"/>
                  </a:lnTo>
                  <a:lnTo>
                    <a:pt x="1748"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2283050" y="263550"/>
              <a:ext cx="643825" cy="1255950"/>
            </a:xfrm>
            <a:custGeom>
              <a:avLst/>
              <a:gdLst/>
              <a:ahLst/>
              <a:cxnLst/>
              <a:rect l="l" t="t" r="r" b="b"/>
              <a:pathLst>
                <a:path w="25753" h="50238" extrusionOk="0">
                  <a:moveTo>
                    <a:pt x="24082" y="1"/>
                  </a:moveTo>
                  <a:lnTo>
                    <a:pt x="0" y="35412"/>
                  </a:lnTo>
                  <a:lnTo>
                    <a:pt x="25752" y="50237"/>
                  </a:lnTo>
                  <a:lnTo>
                    <a:pt x="25752" y="999"/>
                  </a:lnTo>
                  <a:lnTo>
                    <a:pt x="24082"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a:off x="2233125" y="1539150"/>
              <a:ext cx="168050" cy="97500"/>
            </a:xfrm>
            <a:custGeom>
              <a:avLst/>
              <a:gdLst/>
              <a:ahLst/>
              <a:cxnLst/>
              <a:rect l="l" t="t" r="r" b="b"/>
              <a:pathLst>
                <a:path w="6722" h="3900" extrusionOk="0">
                  <a:moveTo>
                    <a:pt x="3361" y="1"/>
                  </a:moveTo>
                  <a:lnTo>
                    <a:pt x="0" y="1940"/>
                  </a:lnTo>
                  <a:lnTo>
                    <a:pt x="3380" y="3899"/>
                  </a:lnTo>
                  <a:lnTo>
                    <a:pt x="6722" y="1940"/>
                  </a:lnTo>
                  <a:lnTo>
                    <a:pt x="3361" y="1"/>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a:off x="2317125" y="1587650"/>
              <a:ext cx="1240100" cy="2419675"/>
            </a:xfrm>
            <a:custGeom>
              <a:avLst/>
              <a:gdLst/>
              <a:ahLst/>
              <a:cxnLst/>
              <a:rect l="l" t="t" r="r" b="b"/>
              <a:pathLst>
                <a:path w="49604" h="96787" extrusionOk="0">
                  <a:moveTo>
                    <a:pt x="3362" y="0"/>
                  </a:moveTo>
                  <a:lnTo>
                    <a:pt x="1" y="1959"/>
                  </a:lnTo>
                  <a:lnTo>
                    <a:pt x="1" y="96787"/>
                  </a:lnTo>
                  <a:lnTo>
                    <a:pt x="49604" y="68212"/>
                  </a:lnTo>
                  <a:lnTo>
                    <a:pt x="3362" y="0"/>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1"/>
            <p:cNvSpPr/>
            <p:nvPr/>
          </p:nvSpPr>
          <p:spPr>
            <a:xfrm>
              <a:off x="1077075" y="1587650"/>
              <a:ext cx="1240075" cy="2419675"/>
            </a:xfrm>
            <a:custGeom>
              <a:avLst/>
              <a:gdLst/>
              <a:ahLst/>
              <a:cxnLst/>
              <a:rect l="l" t="t" r="r" b="b"/>
              <a:pathLst>
                <a:path w="49603" h="96787" extrusionOk="0">
                  <a:moveTo>
                    <a:pt x="46357" y="0"/>
                  </a:moveTo>
                  <a:lnTo>
                    <a:pt x="0" y="68212"/>
                  </a:lnTo>
                  <a:lnTo>
                    <a:pt x="49603" y="96787"/>
                  </a:lnTo>
                  <a:lnTo>
                    <a:pt x="49603" y="1959"/>
                  </a:lnTo>
                  <a:lnTo>
                    <a:pt x="46357" y="0"/>
                  </a:lnTo>
                  <a:close/>
                </a:path>
              </a:pathLst>
            </a:custGeom>
            <a:solidFill>
              <a:srgbClr val="3B7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1"/>
            <p:cNvSpPr/>
            <p:nvPr/>
          </p:nvSpPr>
          <p:spPr>
            <a:xfrm>
              <a:off x="4756475" y="2163275"/>
              <a:ext cx="224700" cy="130125"/>
            </a:xfrm>
            <a:custGeom>
              <a:avLst/>
              <a:gdLst/>
              <a:ahLst/>
              <a:cxnLst/>
              <a:rect l="l" t="t" r="r" b="b"/>
              <a:pathLst>
                <a:path w="8988" h="5205" extrusionOk="0">
                  <a:moveTo>
                    <a:pt x="4475" y="1"/>
                  </a:moveTo>
                  <a:lnTo>
                    <a:pt x="0" y="2612"/>
                  </a:lnTo>
                  <a:lnTo>
                    <a:pt x="4513" y="5205"/>
                  </a:lnTo>
                  <a:lnTo>
                    <a:pt x="8988" y="2612"/>
                  </a:lnTo>
                  <a:lnTo>
                    <a:pt x="4475" y="1"/>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1"/>
            <p:cNvSpPr/>
            <p:nvPr/>
          </p:nvSpPr>
          <p:spPr>
            <a:xfrm>
              <a:off x="4868825" y="2228575"/>
              <a:ext cx="1654875" cy="3228625"/>
            </a:xfrm>
            <a:custGeom>
              <a:avLst/>
              <a:gdLst/>
              <a:ahLst/>
              <a:cxnLst/>
              <a:rect l="l" t="t" r="r" b="b"/>
              <a:pathLst>
                <a:path w="66195" h="129145" extrusionOk="0">
                  <a:moveTo>
                    <a:pt x="4494" y="0"/>
                  </a:moveTo>
                  <a:lnTo>
                    <a:pt x="0" y="2593"/>
                  </a:lnTo>
                  <a:lnTo>
                    <a:pt x="0" y="129145"/>
                  </a:lnTo>
                  <a:lnTo>
                    <a:pt x="66195" y="91006"/>
                  </a:lnTo>
                  <a:lnTo>
                    <a:pt x="449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1"/>
            <p:cNvSpPr/>
            <p:nvPr/>
          </p:nvSpPr>
          <p:spPr>
            <a:xfrm>
              <a:off x="3213950" y="2228575"/>
              <a:ext cx="1654900" cy="3228625"/>
            </a:xfrm>
            <a:custGeom>
              <a:avLst/>
              <a:gdLst/>
              <a:ahLst/>
              <a:cxnLst/>
              <a:rect l="l" t="t" r="r" b="b"/>
              <a:pathLst>
                <a:path w="66196" h="129145" extrusionOk="0">
                  <a:moveTo>
                    <a:pt x="61855" y="0"/>
                  </a:moveTo>
                  <a:lnTo>
                    <a:pt x="0" y="91006"/>
                  </a:lnTo>
                  <a:lnTo>
                    <a:pt x="66195" y="129145"/>
                  </a:lnTo>
                  <a:lnTo>
                    <a:pt x="66195" y="2593"/>
                  </a:lnTo>
                  <a:lnTo>
                    <a:pt x="61855" y="0"/>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a:off x="3102550" y="923675"/>
              <a:ext cx="191125" cy="282325"/>
            </a:xfrm>
            <a:custGeom>
              <a:avLst/>
              <a:gdLst/>
              <a:ahLst/>
              <a:cxnLst/>
              <a:rect l="l" t="t" r="r" b="b"/>
              <a:pathLst>
                <a:path w="7645" h="11293" extrusionOk="0">
                  <a:moveTo>
                    <a:pt x="2517" y="1"/>
                  </a:moveTo>
                  <a:lnTo>
                    <a:pt x="1595" y="462"/>
                  </a:lnTo>
                  <a:lnTo>
                    <a:pt x="1" y="3016"/>
                  </a:lnTo>
                  <a:lnTo>
                    <a:pt x="673" y="3611"/>
                  </a:lnTo>
                  <a:lnTo>
                    <a:pt x="1998" y="1537"/>
                  </a:lnTo>
                  <a:lnTo>
                    <a:pt x="4936" y="9622"/>
                  </a:lnTo>
                  <a:lnTo>
                    <a:pt x="3496" y="10352"/>
                  </a:lnTo>
                  <a:lnTo>
                    <a:pt x="3842" y="11293"/>
                  </a:lnTo>
                  <a:lnTo>
                    <a:pt x="7644" y="9372"/>
                  </a:lnTo>
                  <a:lnTo>
                    <a:pt x="7298" y="8450"/>
                  </a:lnTo>
                  <a:lnTo>
                    <a:pt x="5858" y="9161"/>
                  </a:lnTo>
                  <a:lnTo>
                    <a:pt x="2517" y="1"/>
                  </a:lnTo>
                  <a:close/>
                </a:path>
              </a:pathLst>
            </a:custGeom>
            <a:solidFill>
              <a:srgbClr val="C5E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a:off x="5029175" y="1782675"/>
              <a:ext cx="238150" cy="361425"/>
            </a:xfrm>
            <a:custGeom>
              <a:avLst/>
              <a:gdLst/>
              <a:ahLst/>
              <a:cxnLst/>
              <a:rect l="l" t="t" r="r" b="b"/>
              <a:pathLst>
                <a:path w="9526" h="14457" extrusionOk="0">
                  <a:moveTo>
                    <a:pt x="3840" y="1"/>
                  </a:moveTo>
                  <a:cubicBezTo>
                    <a:pt x="3377" y="1"/>
                    <a:pt x="2854" y="150"/>
                    <a:pt x="2266" y="438"/>
                  </a:cubicBezTo>
                  <a:cubicBezTo>
                    <a:pt x="538" y="1321"/>
                    <a:pt x="0" y="2627"/>
                    <a:pt x="653" y="4394"/>
                  </a:cubicBezTo>
                  <a:lnTo>
                    <a:pt x="1229" y="6007"/>
                  </a:lnTo>
                  <a:lnTo>
                    <a:pt x="2362" y="5450"/>
                  </a:lnTo>
                  <a:lnTo>
                    <a:pt x="1748" y="3760"/>
                  </a:lnTo>
                  <a:cubicBezTo>
                    <a:pt x="1575" y="3376"/>
                    <a:pt x="1575" y="2915"/>
                    <a:pt x="1728" y="2512"/>
                  </a:cubicBezTo>
                  <a:cubicBezTo>
                    <a:pt x="1940" y="2089"/>
                    <a:pt x="2285" y="1744"/>
                    <a:pt x="2727" y="1552"/>
                  </a:cubicBezTo>
                  <a:cubicBezTo>
                    <a:pt x="3063" y="1384"/>
                    <a:pt x="3364" y="1303"/>
                    <a:pt x="3630" y="1303"/>
                  </a:cubicBezTo>
                  <a:cubicBezTo>
                    <a:pt x="3760" y="1303"/>
                    <a:pt x="3881" y="1322"/>
                    <a:pt x="3994" y="1360"/>
                  </a:cubicBezTo>
                  <a:cubicBezTo>
                    <a:pt x="4359" y="1532"/>
                    <a:pt x="4647" y="1840"/>
                    <a:pt x="4743" y="2243"/>
                  </a:cubicBezTo>
                  <a:lnTo>
                    <a:pt x="5127" y="3261"/>
                  </a:lnTo>
                  <a:cubicBezTo>
                    <a:pt x="5223" y="3530"/>
                    <a:pt x="5262" y="3818"/>
                    <a:pt x="5243" y="4086"/>
                  </a:cubicBezTo>
                  <a:cubicBezTo>
                    <a:pt x="5223" y="4259"/>
                    <a:pt x="5223" y="4413"/>
                    <a:pt x="5223" y="4528"/>
                  </a:cubicBezTo>
                  <a:cubicBezTo>
                    <a:pt x="5204" y="4663"/>
                    <a:pt x="5185" y="4835"/>
                    <a:pt x="5166" y="5066"/>
                  </a:cubicBezTo>
                  <a:cubicBezTo>
                    <a:pt x="5127" y="5296"/>
                    <a:pt x="5089" y="5469"/>
                    <a:pt x="5070" y="5584"/>
                  </a:cubicBezTo>
                  <a:cubicBezTo>
                    <a:pt x="5051" y="5700"/>
                    <a:pt x="5031" y="5892"/>
                    <a:pt x="4974" y="6141"/>
                  </a:cubicBezTo>
                  <a:cubicBezTo>
                    <a:pt x="4935" y="6410"/>
                    <a:pt x="4916" y="6583"/>
                    <a:pt x="4897" y="6660"/>
                  </a:cubicBezTo>
                  <a:lnTo>
                    <a:pt x="3706" y="13323"/>
                  </a:lnTo>
                  <a:lnTo>
                    <a:pt x="4129" y="14456"/>
                  </a:lnTo>
                  <a:lnTo>
                    <a:pt x="9525" y="11729"/>
                  </a:lnTo>
                  <a:lnTo>
                    <a:pt x="9103" y="10596"/>
                  </a:lnTo>
                  <a:lnTo>
                    <a:pt x="5070" y="12632"/>
                  </a:lnTo>
                  <a:lnTo>
                    <a:pt x="6049" y="7044"/>
                  </a:lnTo>
                  <a:cubicBezTo>
                    <a:pt x="6260" y="5853"/>
                    <a:pt x="6395" y="4931"/>
                    <a:pt x="6433" y="4298"/>
                  </a:cubicBezTo>
                  <a:cubicBezTo>
                    <a:pt x="6491" y="3760"/>
                    <a:pt x="6433" y="3222"/>
                    <a:pt x="6260" y="2723"/>
                  </a:cubicBezTo>
                  <a:lnTo>
                    <a:pt x="5915" y="1763"/>
                  </a:lnTo>
                  <a:cubicBezTo>
                    <a:pt x="5608" y="899"/>
                    <a:pt x="5147" y="361"/>
                    <a:pt x="4532" y="131"/>
                  </a:cubicBezTo>
                  <a:cubicBezTo>
                    <a:pt x="4318" y="44"/>
                    <a:pt x="4087" y="1"/>
                    <a:pt x="3840" y="1"/>
                  </a:cubicBezTo>
                  <a:close/>
                </a:path>
              </a:pathLst>
            </a:custGeom>
            <a:solidFill>
              <a:srgbClr val="9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a:off x="2656550" y="2981225"/>
              <a:ext cx="279925" cy="406500"/>
            </a:xfrm>
            <a:custGeom>
              <a:avLst/>
              <a:gdLst/>
              <a:ahLst/>
              <a:cxnLst/>
              <a:rect l="l" t="t" r="r" b="b"/>
              <a:pathLst>
                <a:path w="11197" h="16260" extrusionOk="0">
                  <a:moveTo>
                    <a:pt x="4530" y="0"/>
                  </a:moveTo>
                  <a:cubicBezTo>
                    <a:pt x="3979" y="0"/>
                    <a:pt x="3356" y="171"/>
                    <a:pt x="2651" y="524"/>
                  </a:cubicBezTo>
                  <a:cubicBezTo>
                    <a:pt x="635" y="1542"/>
                    <a:pt x="1" y="3097"/>
                    <a:pt x="750" y="5191"/>
                  </a:cubicBezTo>
                  <a:lnTo>
                    <a:pt x="1441" y="7111"/>
                  </a:lnTo>
                  <a:lnTo>
                    <a:pt x="2766" y="6439"/>
                  </a:lnTo>
                  <a:lnTo>
                    <a:pt x="2036" y="4442"/>
                  </a:lnTo>
                  <a:cubicBezTo>
                    <a:pt x="1844" y="3961"/>
                    <a:pt x="1844" y="3443"/>
                    <a:pt x="2036" y="2963"/>
                  </a:cubicBezTo>
                  <a:cubicBezTo>
                    <a:pt x="2267" y="2464"/>
                    <a:pt x="2689" y="2060"/>
                    <a:pt x="3208" y="1830"/>
                  </a:cubicBezTo>
                  <a:cubicBezTo>
                    <a:pt x="3602" y="1639"/>
                    <a:pt x="3954" y="1541"/>
                    <a:pt x="4264" y="1541"/>
                  </a:cubicBezTo>
                  <a:cubicBezTo>
                    <a:pt x="4422" y="1541"/>
                    <a:pt x="4569" y="1567"/>
                    <a:pt x="4706" y="1619"/>
                  </a:cubicBezTo>
                  <a:cubicBezTo>
                    <a:pt x="5147" y="1811"/>
                    <a:pt x="5474" y="2195"/>
                    <a:pt x="5608" y="2656"/>
                  </a:cubicBezTo>
                  <a:lnTo>
                    <a:pt x="6376" y="4768"/>
                  </a:lnTo>
                  <a:cubicBezTo>
                    <a:pt x="6549" y="5267"/>
                    <a:pt x="6568" y="5805"/>
                    <a:pt x="6415" y="6304"/>
                  </a:cubicBezTo>
                  <a:cubicBezTo>
                    <a:pt x="6261" y="6842"/>
                    <a:pt x="5877" y="7284"/>
                    <a:pt x="5378" y="7514"/>
                  </a:cubicBezTo>
                  <a:lnTo>
                    <a:pt x="3650" y="8378"/>
                  </a:lnTo>
                  <a:lnTo>
                    <a:pt x="4072" y="9492"/>
                  </a:lnTo>
                  <a:lnTo>
                    <a:pt x="5992" y="8532"/>
                  </a:lnTo>
                  <a:cubicBezTo>
                    <a:pt x="6222" y="8402"/>
                    <a:pt x="6477" y="8335"/>
                    <a:pt x="6734" y="8335"/>
                  </a:cubicBezTo>
                  <a:cubicBezTo>
                    <a:pt x="6972" y="8335"/>
                    <a:pt x="7211" y="8393"/>
                    <a:pt x="7433" y="8513"/>
                  </a:cubicBezTo>
                  <a:cubicBezTo>
                    <a:pt x="7855" y="8743"/>
                    <a:pt x="8201" y="9127"/>
                    <a:pt x="8354" y="9607"/>
                  </a:cubicBezTo>
                  <a:lnTo>
                    <a:pt x="9123" y="11720"/>
                  </a:lnTo>
                  <a:cubicBezTo>
                    <a:pt x="9334" y="12200"/>
                    <a:pt x="9315" y="12738"/>
                    <a:pt x="9103" y="13218"/>
                  </a:cubicBezTo>
                  <a:cubicBezTo>
                    <a:pt x="8854" y="13717"/>
                    <a:pt x="8412" y="14139"/>
                    <a:pt x="7874" y="14370"/>
                  </a:cubicBezTo>
                  <a:cubicBezTo>
                    <a:pt x="7453" y="14581"/>
                    <a:pt x="7076" y="14683"/>
                    <a:pt x="6745" y="14683"/>
                  </a:cubicBezTo>
                  <a:cubicBezTo>
                    <a:pt x="6593" y="14683"/>
                    <a:pt x="6451" y="14662"/>
                    <a:pt x="6319" y="14620"/>
                  </a:cubicBezTo>
                  <a:cubicBezTo>
                    <a:pt x="5858" y="14447"/>
                    <a:pt x="5512" y="14063"/>
                    <a:pt x="5378" y="13602"/>
                  </a:cubicBezTo>
                  <a:lnTo>
                    <a:pt x="4667" y="11605"/>
                  </a:lnTo>
                  <a:lnTo>
                    <a:pt x="3342" y="12277"/>
                  </a:lnTo>
                  <a:lnTo>
                    <a:pt x="4034" y="14197"/>
                  </a:lnTo>
                  <a:cubicBezTo>
                    <a:pt x="4542" y="15568"/>
                    <a:pt x="5343" y="16260"/>
                    <a:pt x="6445" y="16260"/>
                  </a:cubicBezTo>
                  <a:cubicBezTo>
                    <a:pt x="7009" y="16260"/>
                    <a:pt x="7652" y="16078"/>
                    <a:pt x="8374" y="15714"/>
                  </a:cubicBezTo>
                  <a:cubicBezTo>
                    <a:pt x="10505" y="14639"/>
                    <a:pt x="11197" y="13045"/>
                    <a:pt x="10428" y="10952"/>
                  </a:cubicBezTo>
                  <a:lnTo>
                    <a:pt x="9699" y="8935"/>
                  </a:lnTo>
                  <a:cubicBezTo>
                    <a:pt x="9262" y="7759"/>
                    <a:pt x="8590" y="7171"/>
                    <a:pt x="7657" y="7171"/>
                  </a:cubicBezTo>
                  <a:cubicBezTo>
                    <a:pt x="7523" y="7171"/>
                    <a:pt x="7385" y="7183"/>
                    <a:pt x="7241" y="7207"/>
                  </a:cubicBezTo>
                  <a:cubicBezTo>
                    <a:pt x="8009" y="6400"/>
                    <a:pt x="8162" y="5363"/>
                    <a:pt x="7701" y="4096"/>
                  </a:cubicBezTo>
                  <a:lnTo>
                    <a:pt x="6972" y="2060"/>
                  </a:lnTo>
                  <a:cubicBezTo>
                    <a:pt x="6607" y="1062"/>
                    <a:pt x="6050" y="428"/>
                    <a:pt x="5339" y="140"/>
                  </a:cubicBezTo>
                  <a:cubicBezTo>
                    <a:pt x="5088" y="47"/>
                    <a:pt x="4819" y="0"/>
                    <a:pt x="4530" y="0"/>
                  </a:cubicBezTo>
                  <a:close/>
                </a:path>
              </a:pathLst>
            </a:custGeom>
            <a:solidFill>
              <a:srgbClr val="71B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1"/>
            <p:cNvSpPr/>
            <p:nvPr/>
          </p:nvSpPr>
          <p:spPr>
            <a:xfrm>
              <a:off x="5426200" y="4117250"/>
              <a:ext cx="278475" cy="528600"/>
            </a:xfrm>
            <a:custGeom>
              <a:avLst/>
              <a:gdLst/>
              <a:ahLst/>
              <a:cxnLst/>
              <a:rect l="l" t="t" r="r" b="b"/>
              <a:pathLst>
                <a:path w="11139" h="21144" extrusionOk="0">
                  <a:moveTo>
                    <a:pt x="3265" y="4532"/>
                  </a:moveTo>
                  <a:lnTo>
                    <a:pt x="6933" y="14614"/>
                  </a:lnTo>
                  <a:lnTo>
                    <a:pt x="1825" y="17188"/>
                  </a:lnTo>
                  <a:lnTo>
                    <a:pt x="3265" y="4532"/>
                  </a:lnTo>
                  <a:close/>
                  <a:moveTo>
                    <a:pt x="3784" y="0"/>
                  </a:moveTo>
                  <a:lnTo>
                    <a:pt x="1959" y="941"/>
                  </a:lnTo>
                  <a:lnTo>
                    <a:pt x="0" y="18109"/>
                  </a:lnTo>
                  <a:lnTo>
                    <a:pt x="673" y="19991"/>
                  </a:lnTo>
                  <a:lnTo>
                    <a:pt x="7605" y="16477"/>
                  </a:lnTo>
                  <a:lnTo>
                    <a:pt x="9314" y="21144"/>
                  </a:lnTo>
                  <a:lnTo>
                    <a:pt x="11139" y="20222"/>
                  </a:lnTo>
                  <a:lnTo>
                    <a:pt x="9449" y="15555"/>
                  </a:lnTo>
                  <a:lnTo>
                    <a:pt x="10754" y="14902"/>
                  </a:lnTo>
                  <a:lnTo>
                    <a:pt x="10082" y="13040"/>
                  </a:lnTo>
                  <a:lnTo>
                    <a:pt x="8776" y="13693"/>
                  </a:lnTo>
                  <a:lnTo>
                    <a:pt x="3784" y="0"/>
                  </a:lnTo>
                  <a:close/>
                </a:path>
              </a:pathLst>
            </a:custGeom>
            <a:solidFill>
              <a:srgbClr val="5396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25</a:t>
            </a:fld>
            <a:endParaRPr/>
          </a:p>
        </p:txBody>
      </p:sp>
      <p:pic>
        <p:nvPicPr>
          <p:cNvPr id="1300" name="Google Shape;1300;p42"/>
          <p:cNvPicPr preferRelativeResize="0"/>
          <p:nvPr/>
        </p:nvPicPr>
        <p:blipFill>
          <a:blip r:embed="rId3">
            <a:alphaModFix/>
          </a:blip>
          <a:stretch>
            <a:fillRect/>
          </a:stretch>
        </p:blipFill>
        <p:spPr>
          <a:xfrm>
            <a:off x="489327" y="152400"/>
            <a:ext cx="3773024" cy="4838699"/>
          </a:xfrm>
          <a:prstGeom prst="rect">
            <a:avLst/>
          </a:prstGeom>
          <a:noFill/>
          <a:ln>
            <a:noFill/>
          </a:ln>
        </p:spPr>
      </p:pic>
      <p:pic>
        <p:nvPicPr>
          <p:cNvPr id="1301" name="Google Shape;1301;p42"/>
          <p:cNvPicPr preferRelativeResize="0"/>
          <p:nvPr/>
        </p:nvPicPr>
        <p:blipFill>
          <a:blip r:embed="rId4">
            <a:alphaModFix/>
          </a:blip>
          <a:stretch>
            <a:fillRect/>
          </a:stretch>
        </p:blipFill>
        <p:spPr>
          <a:xfrm>
            <a:off x="4877201" y="152400"/>
            <a:ext cx="3630009"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Conclusion </a:t>
            </a:r>
            <a:endParaRPr/>
          </a:p>
        </p:txBody>
      </p:sp>
      <p:sp>
        <p:nvSpPr>
          <p:cNvPr id="1307" name="Google Shape;1307;p43"/>
          <p:cNvSpPr txBox="1">
            <a:spLocks noGrp="1"/>
          </p:cNvSpPr>
          <p:nvPr>
            <p:ph type="body" idx="1"/>
          </p:nvPr>
        </p:nvSpPr>
        <p:spPr>
          <a:xfrm>
            <a:off x="54175" y="714300"/>
            <a:ext cx="5228100" cy="336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a:solidFill>
                <a:srgbClr val="F3F3F3"/>
              </a:solidFill>
            </a:endParaRPr>
          </a:p>
          <a:p>
            <a:pPr marL="457200" lvl="0" indent="-317500" algn="l" rtl="0">
              <a:lnSpc>
                <a:spcPct val="100000"/>
              </a:lnSpc>
              <a:spcBef>
                <a:spcPts val="0"/>
              </a:spcBef>
              <a:spcAft>
                <a:spcPts val="0"/>
              </a:spcAft>
              <a:buSzPts val="1400"/>
              <a:buChar char="★"/>
            </a:pPr>
            <a:r>
              <a:rPr lang="es" sz="1400">
                <a:solidFill>
                  <a:srgbClr val="F3F3F3"/>
                </a:solidFill>
              </a:rPr>
              <a:t>How is list price by location and physical attributes? </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Number of bathrooms: positive</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Numbers of beds: positive</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Number of bedrooms: positive</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Accommodates: positive</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Room type: yes</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Property type: yes</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Bed type: Majority of listings are real bed, somewhat</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Neighborhood and borough: yes</a:t>
            </a:r>
            <a:endParaRPr sz="1400">
              <a:solidFill>
                <a:srgbClr val="F3F3F3"/>
              </a:solidFill>
            </a:endParaRPr>
          </a:p>
          <a:p>
            <a:pPr marL="0" lvl="0" indent="0" algn="l" rtl="0">
              <a:lnSpc>
                <a:spcPct val="100000"/>
              </a:lnSpc>
              <a:spcBef>
                <a:spcPts val="0"/>
              </a:spcBef>
              <a:spcAft>
                <a:spcPts val="0"/>
              </a:spcAft>
              <a:buNone/>
            </a:pPr>
            <a:endParaRPr sz="1400">
              <a:solidFill>
                <a:srgbClr val="F3F3F3"/>
              </a:solidFill>
            </a:endParaRPr>
          </a:p>
          <a:p>
            <a:pPr marL="457200" lvl="0" indent="-317500" algn="l" rtl="0">
              <a:lnSpc>
                <a:spcPct val="100000"/>
              </a:lnSpc>
              <a:spcBef>
                <a:spcPts val="0"/>
              </a:spcBef>
              <a:spcAft>
                <a:spcPts val="0"/>
              </a:spcAft>
              <a:buSzPts val="1400"/>
              <a:buChar char="★"/>
            </a:pPr>
            <a:r>
              <a:rPr lang="es" sz="1400">
                <a:solidFill>
                  <a:srgbClr val="F3F3F3"/>
                </a:solidFill>
              </a:rPr>
              <a:t>What impact does price have on review scores?</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Across all of New York City: positive relationship between price and review scores</a:t>
            </a:r>
            <a:endParaRPr sz="1400">
              <a:solidFill>
                <a:srgbClr val="F3F3F3"/>
              </a:solidFill>
            </a:endParaRPr>
          </a:p>
          <a:p>
            <a:pPr marL="914400" lvl="1" indent="-317500" algn="l" rtl="0">
              <a:lnSpc>
                <a:spcPct val="100000"/>
              </a:lnSpc>
              <a:spcBef>
                <a:spcPts val="0"/>
              </a:spcBef>
              <a:spcAft>
                <a:spcPts val="0"/>
              </a:spcAft>
              <a:buClr>
                <a:srgbClr val="F3F3F3"/>
              </a:buClr>
              <a:buSzPts val="1400"/>
              <a:buChar char="○"/>
            </a:pPr>
            <a:r>
              <a:rPr lang="es" sz="1400">
                <a:solidFill>
                  <a:srgbClr val="F3F3F3"/>
                </a:solidFill>
              </a:rPr>
              <a:t>Inboroughs  individual neighborhoods this varies: brooklyn: strong positive, manhattan slight positive, Queens and Bronx have slightly negative, and Staten Island only has scored in the top three bins, those show a positive relationship with price</a:t>
            </a:r>
            <a:endParaRPr sz="1400">
              <a:solidFill>
                <a:srgbClr val="F3F3F3"/>
              </a:solidFill>
            </a:endParaRPr>
          </a:p>
        </p:txBody>
      </p:sp>
      <p:sp>
        <p:nvSpPr>
          <p:cNvPr id="1308" name="Google Shape;1308;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26</a:t>
            </a:fld>
            <a:endParaRPr/>
          </a:p>
        </p:txBody>
      </p:sp>
      <p:grpSp>
        <p:nvGrpSpPr>
          <p:cNvPr id="1309" name="Google Shape;1309;p43"/>
          <p:cNvGrpSpPr/>
          <p:nvPr/>
        </p:nvGrpSpPr>
        <p:grpSpPr>
          <a:xfrm>
            <a:off x="4757367" y="1394141"/>
            <a:ext cx="4116569" cy="2948529"/>
            <a:chOff x="2529950" y="4155175"/>
            <a:chExt cx="1137425" cy="690975"/>
          </a:xfrm>
        </p:grpSpPr>
        <p:sp>
          <p:nvSpPr>
            <p:cNvPr id="1310" name="Google Shape;1310;p43"/>
            <p:cNvSpPr/>
            <p:nvPr/>
          </p:nvSpPr>
          <p:spPr>
            <a:xfrm>
              <a:off x="2798800" y="4155175"/>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281665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3"/>
            <p:cNvSpPr/>
            <p:nvPr/>
          </p:nvSpPr>
          <p:spPr>
            <a:xfrm>
              <a:off x="283467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285252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3"/>
            <p:cNvSpPr/>
            <p:nvPr/>
          </p:nvSpPr>
          <p:spPr>
            <a:xfrm>
              <a:off x="2870375" y="4155175"/>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3"/>
            <p:cNvSpPr/>
            <p:nvPr/>
          </p:nvSpPr>
          <p:spPr>
            <a:xfrm>
              <a:off x="2942150" y="4155175"/>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296000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3"/>
            <p:cNvSpPr/>
            <p:nvPr/>
          </p:nvSpPr>
          <p:spPr>
            <a:xfrm>
              <a:off x="2798800"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281665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28346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28525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28884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2906250"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292430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94215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96000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2978025" y="4173225"/>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2995875" y="4173225"/>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30139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30317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3085500" y="4173225"/>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310352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312137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3139225"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31572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3228825"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33364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33543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2745075"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2798800"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281665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2834675"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2870375"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2888400"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2906250"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292430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294215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296000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2978025" y="4191075"/>
              <a:ext cx="8325" cy="8300"/>
            </a:xfrm>
            <a:custGeom>
              <a:avLst/>
              <a:gdLst/>
              <a:ahLst/>
              <a:cxnLst/>
              <a:rect l="l" t="t" r="r" b="b"/>
              <a:pathLst>
                <a:path w="333" h="332" extrusionOk="0">
                  <a:moveTo>
                    <a:pt x="166" y="0"/>
                  </a:moveTo>
                  <a:cubicBezTo>
                    <a:pt x="73" y="0"/>
                    <a:pt x="0" y="79"/>
                    <a:pt x="0" y="166"/>
                  </a:cubicBezTo>
                  <a:cubicBezTo>
                    <a:pt x="0" y="260"/>
                    <a:pt x="73"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2995875" y="4191075"/>
              <a:ext cx="8325" cy="8300"/>
            </a:xfrm>
            <a:custGeom>
              <a:avLst/>
              <a:gdLst/>
              <a:ahLst/>
              <a:cxnLst/>
              <a:rect l="l" t="t" r="r" b="b"/>
              <a:pathLst>
                <a:path w="333" h="332" extrusionOk="0">
                  <a:moveTo>
                    <a:pt x="166" y="0"/>
                  </a:moveTo>
                  <a:cubicBezTo>
                    <a:pt x="80" y="0"/>
                    <a:pt x="1" y="79"/>
                    <a:pt x="1" y="166"/>
                  </a:cubicBezTo>
                  <a:cubicBezTo>
                    <a:pt x="1"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310352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12137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26911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27091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27270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27450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7629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798800" y="42091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81665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2888400"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2906250"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292430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294215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296000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2978025"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2995875"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2288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2468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2647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328275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30060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184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3364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335432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3723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3902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46197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347982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26911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27091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27270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27450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27629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27988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281665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28346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28884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2906250"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292430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294215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296000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2995875"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32288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32468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32647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328275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330060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33184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33364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335432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33723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2" y="332"/>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33902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3408075" y="4227125"/>
              <a:ext cx="8300" cy="8325"/>
            </a:xfrm>
            <a:custGeom>
              <a:avLst/>
              <a:gdLst/>
              <a:ahLst/>
              <a:cxnLst/>
              <a:rect l="l" t="t" r="r" b="b"/>
              <a:pathLst>
                <a:path w="332" h="333" extrusionOk="0">
                  <a:moveTo>
                    <a:pt x="166" y="1"/>
                  </a:moveTo>
                  <a:cubicBezTo>
                    <a:pt x="79" y="1"/>
                    <a:pt x="0" y="73"/>
                    <a:pt x="0" y="167"/>
                  </a:cubicBezTo>
                  <a:cubicBezTo>
                    <a:pt x="0" y="253"/>
                    <a:pt x="79"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34261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344395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346197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347982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349767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35157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25658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2583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2601550"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26195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26374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265545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267330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27270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27450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27807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27988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2834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28525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2" y="260"/>
                    <a:pt x="332" y="167"/>
                  </a:cubicBezTo>
                  <a:cubicBezTo>
                    <a:pt x="332"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290625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29243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29421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2960000"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29780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31213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31392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31572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317510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31931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32109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32288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32468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32647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328275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330060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3318450" y="4244975"/>
              <a:ext cx="8325" cy="8325"/>
            </a:xfrm>
            <a:custGeom>
              <a:avLst/>
              <a:gdLst/>
              <a:ahLst/>
              <a:cxnLst/>
              <a:rect l="l" t="t" r="r" b="b"/>
              <a:pathLst>
                <a:path w="333" h="333" extrusionOk="0">
                  <a:moveTo>
                    <a:pt x="166" y="1"/>
                  </a:moveTo>
                  <a:cubicBezTo>
                    <a:pt x="80" y="1"/>
                    <a:pt x="1" y="80"/>
                    <a:pt x="1" y="167"/>
                  </a:cubicBezTo>
                  <a:cubicBezTo>
                    <a:pt x="1"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33364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33543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33723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2" y="332"/>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33902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34080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34261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344395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346197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347982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349767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351570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35335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35516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35694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3587300" y="4244975"/>
              <a:ext cx="8300" cy="8325"/>
            </a:xfrm>
            <a:custGeom>
              <a:avLst/>
              <a:gdLst/>
              <a:ahLst/>
              <a:cxnLst/>
              <a:rect l="l" t="t" r="r" b="b"/>
              <a:pathLst>
                <a:path w="332"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36053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254780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25658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2583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2601550"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26195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26374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265545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267330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26911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27091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27270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27450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27629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27807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27988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2834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28525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28703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290625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a:off x="29243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a:off x="29421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2995875"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30139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310352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31213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31392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31572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31931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32109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32288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32468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32647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328275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p:cNvSpPr/>
            <p:nvPr/>
          </p:nvSpPr>
          <p:spPr>
            <a:xfrm>
              <a:off x="330060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33184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33364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p:cNvSpPr/>
            <p:nvPr/>
          </p:nvSpPr>
          <p:spPr>
            <a:xfrm>
              <a:off x="33543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p:nvPr/>
          </p:nvSpPr>
          <p:spPr>
            <a:xfrm>
              <a:off x="33723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2" y="333"/>
                    <a:pt x="332" y="261"/>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3"/>
            <p:cNvSpPr/>
            <p:nvPr/>
          </p:nvSpPr>
          <p:spPr>
            <a:xfrm>
              <a:off x="33902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p:cNvSpPr/>
            <p:nvPr/>
          </p:nvSpPr>
          <p:spPr>
            <a:xfrm>
              <a:off x="34080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3"/>
            <p:cNvSpPr/>
            <p:nvPr/>
          </p:nvSpPr>
          <p:spPr>
            <a:xfrm>
              <a:off x="34261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p:nvPr/>
          </p:nvSpPr>
          <p:spPr>
            <a:xfrm>
              <a:off x="344395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p:cNvSpPr/>
            <p:nvPr/>
          </p:nvSpPr>
          <p:spPr>
            <a:xfrm>
              <a:off x="346197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p:cNvSpPr/>
            <p:nvPr/>
          </p:nvSpPr>
          <p:spPr>
            <a:xfrm>
              <a:off x="347982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p:cNvSpPr/>
            <p:nvPr/>
          </p:nvSpPr>
          <p:spPr>
            <a:xfrm>
              <a:off x="34976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p:cNvSpPr/>
            <p:nvPr/>
          </p:nvSpPr>
          <p:spPr>
            <a:xfrm>
              <a:off x="35157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p:cNvSpPr/>
            <p:nvPr/>
          </p:nvSpPr>
          <p:spPr>
            <a:xfrm>
              <a:off x="35335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p:cNvSpPr/>
            <p:nvPr/>
          </p:nvSpPr>
          <p:spPr>
            <a:xfrm>
              <a:off x="35516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3"/>
            <p:cNvSpPr/>
            <p:nvPr/>
          </p:nvSpPr>
          <p:spPr>
            <a:xfrm>
              <a:off x="35694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3"/>
            <p:cNvSpPr/>
            <p:nvPr/>
          </p:nvSpPr>
          <p:spPr>
            <a:xfrm>
              <a:off x="3587300" y="4263000"/>
              <a:ext cx="8300" cy="8325"/>
            </a:xfrm>
            <a:custGeom>
              <a:avLst/>
              <a:gdLst/>
              <a:ahLst/>
              <a:cxnLst/>
              <a:rect l="l" t="t" r="r" b="b"/>
              <a:pathLst>
                <a:path w="332"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3"/>
            <p:cNvSpPr/>
            <p:nvPr/>
          </p:nvSpPr>
          <p:spPr>
            <a:xfrm>
              <a:off x="360532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3"/>
            <p:cNvSpPr/>
            <p:nvPr/>
          </p:nvSpPr>
          <p:spPr>
            <a:xfrm>
              <a:off x="362317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a:off x="36412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a:off x="25658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a:off x="2583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a:off x="260155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a:off x="26195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a:off x="26374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a:off x="265545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a:off x="267330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a:off x="26911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a:off x="27091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a:off x="27270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p:cNvSpPr/>
            <p:nvPr/>
          </p:nvSpPr>
          <p:spPr>
            <a:xfrm>
              <a:off x="27450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27629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a:off x="27807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a:off x="27988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a:off x="2816650"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a:off x="2834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a:off x="28525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a:off x="28703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a:off x="290625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a:off x="29243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a:off x="30139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a:off x="308550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310352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a:off x="31213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a:off x="31392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31572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317510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31931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32109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32288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32468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32647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328275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a:off x="330060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a:off x="33184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33364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33543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33723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33902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34080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34261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344395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346197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347982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34976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35157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a:off x="35335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a:off x="35516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356945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3587300" y="4281050"/>
              <a:ext cx="8300" cy="8300"/>
            </a:xfrm>
            <a:custGeom>
              <a:avLst/>
              <a:gdLst/>
              <a:ahLst/>
              <a:cxnLst/>
              <a:rect l="l" t="t" r="r" b="b"/>
              <a:pathLst>
                <a:path w="332"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360532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362317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25478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25658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2583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260155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261957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26374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265545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267330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26911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27091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27270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27450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27629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2816650"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2834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3"/>
            <p:cNvSpPr/>
            <p:nvPr/>
          </p:nvSpPr>
          <p:spPr>
            <a:xfrm>
              <a:off x="28525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28703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290625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29243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30496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308550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a:off x="310352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a:off x="31392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a:off x="31572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a:off x="31751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31931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32109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32288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32468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32647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328275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330060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33184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33364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33543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33723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33902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3408075"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342610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344395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346197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347982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3"/>
            <p:cNvSpPr/>
            <p:nvPr/>
          </p:nvSpPr>
          <p:spPr>
            <a:xfrm>
              <a:off x="34976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3"/>
            <p:cNvSpPr/>
            <p:nvPr/>
          </p:nvSpPr>
          <p:spPr>
            <a:xfrm>
              <a:off x="351570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35335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35516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356945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3587300" y="4298900"/>
              <a:ext cx="8300" cy="8300"/>
            </a:xfrm>
            <a:custGeom>
              <a:avLst/>
              <a:gdLst/>
              <a:ahLst/>
              <a:cxnLst/>
              <a:rect l="l" t="t" r="r" b="b"/>
              <a:pathLst>
                <a:path w="332"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3605325"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3"/>
            <p:cNvSpPr/>
            <p:nvPr/>
          </p:nvSpPr>
          <p:spPr>
            <a:xfrm>
              <a:off x="25478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3"/>
            <p:cNvSpPr/>
            <p:nvPr/>
          </p:nvSpPr>
          <p:spPr>
            <a:xfrm>
              <a:off x="25658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2583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260155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26374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265545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267330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p:cNvSpPr/>
            <p:nvPr/>
          </p:nvSpPr>
          <p:spPr>
            <a:xfrm>
              <a:off x="26911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3"/>
            <p:cNvSpPr/>
            <p:nvPr/>
          </p:nvSpPr>
          <p:spPr>
            <a:xfrm>
              <a:off x="27091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3"/>
            <p:cNvSpPr/>
            <p:nvPr/>
          </p:nvSpPr>
          <p:spPr>
            <a:xfrm>
              <a:off x="27270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27450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7629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2816650"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834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8525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8703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30496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308550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3103525"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31392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3157250"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31751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31931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32109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32288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32468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32647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328275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330060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33184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33364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33543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33723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2" y="332"/>
                    <a:pt x="332" y="253"/>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33902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3408075"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342610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344395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346197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347982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34976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3569450"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5658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2583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265545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267330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26911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27091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7270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7450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7629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7807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816650"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834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8525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8703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30317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30496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3085500"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310352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312137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3139225"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31572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31751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31931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32109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32288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32468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32647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328275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330060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33184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33364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33543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3723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33902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34080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342610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344395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346197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347982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p:cNvSpPr/>
            <p:nvPr/>
          </p:nvSpPr>
          <p:spPr>
            <a:xfrm>
              <a:off x="34976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p:cNvSpPr/>
            <p:nvPr/>
          </p:nvSpPr>
          <p:spPr>
            <a:xfrm>
              <a:off x="351570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3569450"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5299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5478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65545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67330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6911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7091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7270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7450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7629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7807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7988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816650"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8346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8525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8703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30496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3067650"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3067650" y="4335850"/>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3085500"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310352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312137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3"/>
            <p:cNvSpPr/>
            <p:nvPr/>
          </p:nvSpPr>
          <p:spPr>
            <a:xfrm>
              <a:off x="3139225"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31572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31751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31931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32109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32288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32468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32647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328275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330060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33184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33364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33543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33723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33902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4080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34261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344395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346197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347982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34976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351570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35335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265545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267330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6911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27091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27270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27450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27629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27807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27988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2816650"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28346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28703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288840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30496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3067650"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3085500"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310352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312137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3139225"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31572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31751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31931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32109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32288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32468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32647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328275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330060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33184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33364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33543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33723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33902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34080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34261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344395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346197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347982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34976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35335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265545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267330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6911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7091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7270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7450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7629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27807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27988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2816650"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0496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067650"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085500"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103525"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139225"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1572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1751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31931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32109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32288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32468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32647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328275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330060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33184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33364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33543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33723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33902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34080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34261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344395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346197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347982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349767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35335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265545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267330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26911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27091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7270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27450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27629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7807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7988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16650"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317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317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30496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3067650"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310352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312137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121375" y="44231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3139225"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3139225" y="44231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31572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3157250" y="44240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3175100" y="4424025"/>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3175100" y="4448375"/>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31751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31931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32109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32288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32468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32647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328275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330060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33184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33364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33543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33723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33902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34080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34261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344395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346197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347982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35335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265545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267330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26911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27091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27270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27450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7629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7807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988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3067650"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3085500"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31931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109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2288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2468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32647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328275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330060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33184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33364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33543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33723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33902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34080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34261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344395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3461975"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351570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353355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2673300"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911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7091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270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7450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27629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27807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27988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3031750"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3049600"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3067650"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3085500"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3103525"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1931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2109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2288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32468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32647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28275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30060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3184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3364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3543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3723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3902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4080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4261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44395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461975"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2673300"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26911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27091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27270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27629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27807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27988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30317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0496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3067650"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3085500"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310352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312137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3139225" y="44606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139225" y="44442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31572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1751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31931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32109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32288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32647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328275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330060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33184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33364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33543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337237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33902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34080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34261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344395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3461975"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2673300"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26911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27091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27270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301390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30317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30496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3067650"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3085500"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310352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312137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3139225" y="4478475"/>
              <a:ext cx="8325" cy="8325"/>
            </a:xfrm>
            <a:custGeom>
              <a:avLst/>
              <a:gdLst/>
              <a:ahLst/>
              <a:cxnLst/>
              <a:rect l="l" t="t" r="r" b="b"/>
              <a:pathLst>
                <a:path w="333" h="333" extrusionOk="0">
                  <a:moveTo>
                    <a:pt x="166" y="1"/>
                  </a:moveTo>
                  <a:cubicBezTo>
                    <a:pt x="80" y="1"/>
                    <a:pt x="0" y="80"/>
                    <a:pt x="0" y="167"/>
                  </a:cubicBezTo>
                  <a:cubicBezTo>
                    <a:pt x="0"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31572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31751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32109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32288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32468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328275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330060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33184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33364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335432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33723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339022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3408075"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342610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344395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3461975"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27091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27270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27450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27807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2816650"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28346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301390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30317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30496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3067650"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3085500"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310352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312137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3139225"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31572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31751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32109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32288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32468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32647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3318450" y="44965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33364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335432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33902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34080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342610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344395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3479825" y="44965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349767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27091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27270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27450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27629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301390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298110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30317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30496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306765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3085500"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310352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312137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3139225" y="4514550"/>
              <a:ext cx="8325" cy="8325"/>
            </a:xfrm>
            <a:custGeom>
              <a:avLst/>
              <a:gdLst/>
              <a:ahLst/>
              <a:cxnLst/>
              <a:rect l="l" t="t" r="r" b="b"/>
              <a:pathLst>
                <a:path w="333" h="333"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31572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31751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319312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32288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32468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3318450" y="4514550"/>
              <a:ext cx="8325" cy="8325"/>
            </a:xfrm>
            <a:custGeom>
              <a:avLst/>
              <a:gdLst/>
              <a:ahLst/>
              <a:cxnLst/>
              <a:rect l="l" t="t" r="r" b="b"/>
              <a:pathLst>
                <a:path w="333" h="333"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33364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33902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3408075"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3426100"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349767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27629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27988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2816650"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28346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301390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30317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30496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3067650"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3085500"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310352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312137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3139225"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31572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31751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319312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3318450" y="4532400"/>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33364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33902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3408075"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34261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3497675"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27807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798800"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816650"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8346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8525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1390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317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30496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3067650"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52" y="332"/>
                    <a:pt x="332" y="260"/>
                    <a:pt x="332" y="166"/>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3085500"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310352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312137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3139225"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31572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31751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31931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32109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3228825"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3390225"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3"/>
            <p:cNvSpPr/>
            <p:nvPr/>
          </p:nvSpPr>
          <p:spPr>
            <a:xfrm>
              <a:off x="34080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3461975" y="4550425"/>
              <a:ext cx="8325" cy="8325"/>
            </a:xfrm>
            <a:custGeom>
              <a:avLst/>
              <a:gdLst/>
              <a:ahLst/>
              <a:cxnLst/>
              <a:rect l="l" t="t" r="r" b="b"/>
              <a:pathLst>
                <a:path w="333" h="333" extrusionOk="0">
                  <a:moveTo>
                    <a:pt x="166" y="1"/>
                  </a:moveTo>
                  <a:cubicBezTo>
                    <a:pt x="73" y="1"/>
                    <a:pt x="1" y="73"/>
                    <a:pt x="1" y="166"/>
                  </a:cubicBezTo>
                  <a:cubicBezTo>
                    <a:pt x="1" y="260"/>
                    <a:pt x="73"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27807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279880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2816650"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28346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28525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2870375"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310352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312137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3139225"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3157250"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3175100"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31931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32109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3390225" y="4568275"/>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34080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344395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3461975" y="4568275"/>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27807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279880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2816650"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283467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28525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28703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28884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310352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312137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3139225"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31572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3175100"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31931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34080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344395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346197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347982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34976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35157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35335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3551600" y="4586300"/>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27807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27988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2816650"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283467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28525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3"/>
            <p:cNvSpPr/>
            <p:nvPr/>
          </p:nvSpPr>
          <p:spPr>
            <a:xfrm>
              <a:off x="2870375"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3"/>
            <p:cNvSpPr/>
            <p:nvPr/>
          </p:nvSpPr>
          <p:spPr>
            <a:xfrm>
              <a:off x="288840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290625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29243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310352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312137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3139225"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31572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317510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31931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34080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34261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344395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35335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3"/>
            <p:cNvSpPr/>
            <p:nvPr/>
          </p:nvSpPr>
          <p:spPr>
            <a:xfrm>
              <a:off x="35516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3"/>
            <p:cNvSpPr/>
            <p:nvPr/>
          </p:nvSpPr>
          <p:spPr>
            <a:xfrm>
              <a:off x="356945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2780775" y="4622200"/>
              <a:ext cx="8300" cy="8500"/>
            </a:xfrm>
            <a:custGeom>
              <a:avLst/>
              <a:gdLst/>
              <a:ahLst/>
              <a:cxnLst/>
              <a:rect l="l" t="t" r="r" b="b"/>
              <a:pathLst>
                <a:path w="332" h="340" extrusionOk="0">
                  <a:moveTo>
                    <a:pt x="166" y="0"/>
                  </a:moveTo>
                  <a:cubicBezTo>
                    <a:pt x="79" y="0"/>
                    <a:pt x="0" y="79"/>
                    <a:pt x="0" y="173"/>
                  </a:cubicBezTo>
                  <a:cubicBezTo>
                    <a:pt x="0" y="260"/>
                    <a:pt x="79"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3"/>
            <p:cNvSpPr/>
            <p:nvPr/>
          </p:nvSpPr>
          <p:spPr>
            <a:xfrm>
              <a:off x="2798800"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3"/>
            <p:cNvSpPr/>
            <p:nvPr/>
          </p:nvSpPr>
          <p:spPr>
            <a:xfrm>
              <a:off x="2816650"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3"/>
            <p:cNvSpPr/>
            <p:nvPr/>
          </p:nvSpPr>
          <p:spPr>
            <a:xfrm>
              <a:off x="283467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3"/>
            <p:cNvSpPr/>
            <p:nvPr/>
          </p:nvSpPr>
          <p:spPr>
            <a:xfrm>
              <a:off x="28525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2870375"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288840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290625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29243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310352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312137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3139225"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315725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317510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31931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3" y="260"/>
                    <a:pt x="333" y="173"/>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35516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2798800"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2816650"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283467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28525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28703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28884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290625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29243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310352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312137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3139225"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31572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3"/>
            <p:cNvSpPr/>
            <p:nvPr/>
          </p:nvSpPr>
          <p:spPr>
            <a:xfrm>
              <a:off x="317510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3"/>
            <p:cNvSpPr/>
            <p:nvPr/>
          </p:nvSpPr>
          <p:spPr>
            <a:xfrm>
              <a:off x="31931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322882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34976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35157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35335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35516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2816650"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28346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28525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28703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28884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290625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310352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312137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3139225"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31572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317510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31931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32109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3"/>
            <p:cNvSpPr/>
            <p:nvPr/>
          </p:nvSpPr>
          <p:spPr>
            <a:xfrm>
              <a:off x="322882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3"/>
            <p:cNvSpPr/>
            <p:nvPr/>
          </p:nvSpPr>
          <p:spPr>
            <a:xfrm>
              <a:off x="3479825" y="4658250"/>
              <a:ext cx="8325" cy="8325"/>
            </a:xfrm>
            <a:custGeom>
              <a:avLst/>
              <a:gdLst/>
              <a:ahLst/>
              <a:cxnLst/>
              <a:rect l="l" t="t" r="r" b="b"/>
              <a:pathLst>
                <a:path w="333" h="333" extrusionOk="0">
                  <a:moveTo>
                    <a:pt x="166" y="1"/>
                  </a:moveTo>
                  <a:cubicBezTo>
                    <a:pt x="73" y="1"/>
                    <a:pt x="1" y="73"/>
                    <a:pt x="1" y="166"/>
                  </a:cubicBezTo>
                  <a:cubicBezTo>
                    <a:pt x="1"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34976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35157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35335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3551600" y="4658250"/>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2816650"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28346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285252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28703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3"/>
            <p:cNvSpPr/>
            <p:nvPr/>
          </p:nvSpPr>
          <p:spPr>
            <a:xfrm>
              <a:off x="28884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3"/>
            <p:cNvSpPr/>
            <p:nvPr/>
          </p:nvSpPr>
          <p:spPr>
            <a:xfrm>
              <a:off x="290625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3121375" y="4676100"/>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3139225"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31572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317510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32109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322882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346197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347982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34976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35157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35335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355160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356945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2816650"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28346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285252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28703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28884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3"/>
            <p:cNvSpPr/>
            <p:nvPr/>
          </p:nvSpPr>
          <p:spPr>
            <a:xfrm>
              <a:off x="3121375" y="4694125"/>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3139225"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31572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3175100"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32109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346197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347982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34976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35157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35335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355160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356945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2816650"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283467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285252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28703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28884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3121375" y="471217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3139225"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31572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346197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347982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34976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35157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35335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355160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356945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2816650"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283467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285252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2870375" y="473002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3121375" y="473002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3139225"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3461975" y="4730025"/>
              <a:ext cx="8325" cy="8300"/>
            </a:xfrm>
            <a:custGeom>
              <a:avLst/>
              <a:gdLst/>
              <a:ahLst/>
              <a:cxnLst/>
              <a:rect l="l" t="t" r="r" b="b"/>
              <a:pathLst>
                <a:path w="333" h="332" extrusionOk="0">
                  <a:moveTo>
                    <a:pt x="166" y="0"/>
                  </a:moveTo>
                  <a:cubicBezTo>
                    <a:pt x="73" y="0"/>
                    <a:pt x="1" y="79"/>
                    <a:pt x="1" y="166"/>
                  </a:cubicBezTo>
                  <a:cubicBezTo>
                    <a:pt x="1" y="260"/>
                    <a:pt x="73"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351570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3" y="260"/>
                    <a:pt x="333" y="166"/>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35335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355160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356945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36590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3" y="260"/>
                    <a:pt x="333" y="166"/>
                  </a:cubicBezTo>
                  <a:cubicBezTo>
                    <a:pt x="333"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2816650" y="4748050"/>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283467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285252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35335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3551600" y="4748050"/>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36590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2816650" y="4766075"/>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2834675"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3551600" y="4766075"/>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3623175" y="4766075"/>
              <a:ext cx="8325" cy="8325"/>
            </a:xfrm>
            <a:custGeom>
              <a:avLst/>
              <a:gdLst/>
              <a:ahLst/>
              <a:cxnLst/>
              <a:rect l="l" t="t" r="r" b="b"/>
              <a:pathLst>
                <a:path w="333" h="333" extrusionOk="0">
                  <a:moveTo>
                    <a:pt x="166" y="1"/>
                  </a:moveTo>
                  <a:cubicBezTo>
                    <a:pt x="73" y="1"/>
                    <a:pt x="0" y="73"/>
                    <a:pt x="0" y="166"/>
                  </a:cubicBezTo>
                  <a:cubicBezTo>
                    <a:pt x="0"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3641200"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2816650" y="4783925"/>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2834675" y="47839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360532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362317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2816650" y="4801950"/>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2834675" y="4801950"/>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2874350" y="4801950"/>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2834675" y="4819800"/>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2852525" y="48378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4"/>
          <p:cNvSpPr txBox="1">
            <a:spLocks noGrp="1"/>
          </p:cNvSpPr>
          <p:nvPr>
            <p:ph type="subTitle" idx="1"/>
          </p:nvPr>
        </p:nvSpPr>
        <p:spPr>
          <a:xfrm>
            <a:off x="299600" y="968050"/>
            <a:ext cx="6745500" cy="1231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2800">
                <a:solidFill>
                  <a:srgbClr val="F3F3F3"/>
                </a:solidFill>
                <a:latin typeface="Comfortaa Regular"/>
                <a:ea typeface="Comfortaa Regular"/>
                <a:cs typeface="Comfortaa Regular"/>
                <a:sym typeface="Comfortaa Regular"/>
              </a:rPr>
              <a:t>Why are there more airbnbs in certain locations?</a:t>
            </a:r>
            <a:br>
              <a:rPr lang="es" sz="2800">
                <a:solidFill>
                  <a:srgbClr val="F3F3F3"/>
                </a:solidFill>
                <a:latin typeface="Comfortaa Regular"/>
                <a:ea typeface="Comfortaa Regular"/>
                <a:cs typeface="Comfortaa Regular"/>
                <a:sym typeface="Comfortaa Regular"/>
              </a:rPr>
            </a:br>
            <a:endParaRPr sz="2800">
              <a:solidFill>
                <a:srgbClr val="F3F3F3"/>
              </a:solidFill>
              <a:latin typeface="Comfortaa Regular"/>
              <a:ea typeface="Comfortaa Regular"/>
              <a:cs typeface="Comfortaa Regular"/>
              <a:sym typeface="Comfortaa Regular"/>
            </a:endParaRPr>
          </a:p>
          <a:p>
            <a:pPr marL="0" lvl="0" indent="0" algn="ctr" rtl="0">
              <a:lnSpc>
                <a:spcPct val="100000"/>
              </a:lnSpc>
              <a:spcBef>
                <a:spcPts val="0"/>
              </a:spcBef>
              <a:spcAft>
                <a:spcPts val="0"/>
              </a:spcAft>
              <a:buNone/>
            </a:pPr>
            <a:r>
              <a:rPr lang="es" sz="2800">
                <a:solidFill>
                  <a:srgbClr val="F3F3F3"/>
                </a:solidFill>
                <a:latin typeface="Comfortaa Regular"/>
                <a:ea typeface="Comfortaa Regular"/>
                <a:cs typeface="Comfortaa Regular"/>
                <a:sym typeface="Comfortaa Regular"/>
              </a:rPr>
              <a:t>If we use airbnb distance from a landmark/subway stations, can we tell where people want to stay?</a:t>
            </a:r>
            <a:endParaRPr sz="2800" b="1">
              <a:solidFill>
                <a:srgbClr val="F3F3F3"/>
              </a:solidFill>
              <a:latin typeface="Comfortaa"/>
              <a:ea typeface="Comfortaa"/>
              <a:cs typeface="Comfortaa"/>
              <a:sym typeface="Comfortaa"/>
            </a:endParaRPr>
          </a:p>
          <a:p>
            <a:pPr marL="0" lvl="0" indent="0" algn="ctr" rtl="0">
              <a:spcBef>
                <a:spcPts val="0"/>
              </a:spcBef>
              <a:spcAft>
                <a:spcPts val="1600"/>
              </a:spcAft>
              <a:buNone/>
            </a:pPr>
            <a:endParaRPr sz="2000" b="1">
              <a:solidFill>
                <a:srgbClr val="F3F3F3"/>
              </a:solidFill>
              <a:latin typeface="Comfortaa"/>
              <a:ea typeface="Comfortaa"/>
              <a:cs typeface="Comfortaa"/>
              <a:sym typeface="Comfortaa"/>
            </a:endParaRPr>
          </a:p>
        </p:txBody>
      </p:sp>
      <p:sp>
        <p:nvSpPr>
          <p:cNvPr id="2268" name="Google Shape;2268;p44"/>
          <p:cNvSpPr txBox="1">
            <a:spLocks noGrp="1"/>
          </p:cNvSpPr>
          <p:nvPr>
            <p:ph type="subTitle" idx="2"/>
          </p:nvPr>
        </p:nvSpPr>
        <p:spPr>
          <a:xfrm>
            <a:off x="2619900" y="3774950"/>
            <a:ext cx="2038800" cy="400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1600">
                <a:solidFill>
                  <a:schemeClr val="accent1"/>
                </a:solidFill>
              </a:rPr>
              <a:t>Rounak</a:t>
            </a:r>
            <a:endParaRPr sz="1600">
              <a:solidFill>
                <a:schemeClr val="accent1"/>
              </a:solidFill>
            </a:endParaRPr>
          </a:p>
        </p:txBody>
      </p:sp>
      <p:sp>
        <p:nvSpPr>
          <p:cNvPr id="2269" name="Google Shape;2269;p44"/>
          <p:cNvSpPr/>
          <p:nvPr/>
        </p:nvSpPr>
        <p:spPr>
          <a:xfrm>
            <a:off x="704510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0" name="Google Shape;2270;p44"/>
          <p:cNvPicPr preferRelativeResize="0"/>
          <p:nvPr/>
        </p:nvPicPr>
        <p:blipFill>
          <a:blip r:embed="rId3">
            <a:alphaModFix/>
          </a:blip>
          <a:stretch>
            <a:fillRect/>
          </a:stretch>
        </p:blipFill>
        <p:spPr>
          <a:xfrm>
            <a:off x="6549125" y="2499025"/>
            <a:ext cx="2922200" cy="3046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cxnSp>
        <p:nvCxnSpPr>
          <p:cNvPr id="2275" name="Google Shape;2275;p45"/>
          <p:cNvCxnSpPr/>
          <p:nvPr/>
        </p:nvCxnSpPr>
        <p:spPr>
          <a:xfrm rot="10800000">
            <a:off x="4031130" y="3909282"/>
            <a:ext cx="1560000" cy="0"/>
          </a:xfrm>
          <a:prstGeom prst="straightConnector1">
            <a:avLst/>
          </a:prstGeom>
          <a:noFill/>
          <a:ln w="9525" cap="flat" cmpd="sng">
            <a:solidFill>
              <a:schemeClr val="lt1"/>
            </a:solidFill>
            <a:prstDash val="solid"/>
            <a:round/>
            <a:headEnd type="none" w="med" len="med"/>
            <a:tailEnd type="none" w="med" len="med"/>
          </a:ln>
        </p:spPr>
      </p:cxnSp>
      <p:cxnSp>
        <p:nvCxnSpPr>
          <p:cNvPr id="2276" name="Google Shape;2276;p45"/>
          <p:cNvCxnSpPr/>
          <p:nvPr/>
        </p:nvCxnSpPr>
        <p:spPr>
          <a:xfrm rot="10800000">
            <a:off x="6673069" y="4484449"/>
            <a:ext cx="1560000" cy="0"/>
          </a:xfrm>
          <a:prstGeom prst="straightConnector1">
            <a:avLst/>
          </a:prstGeom>
          <a:noFill/>
          <a:ln w="9525" cap="flat" cmpd="sng">
            <a:solidFill>
              <a:schemeClr val="lt1"/>
            </a:solidFill>
            <a:prstDash val="solid"/>
            <a:round/>
            <a:headEnd type="none" w="med" len="med"/>
            <a:tailEnd type="none" w="med" len="med"/>
          </a:ln>
        </p:spPr>
      </p:cxnSp>
      <p:grpSp>
        <p:nvGrpSpPr>
          <p:cNvPr id="2277" name="Google Shape;2277;p45"/>
          <p:cNvGrpSpPr/>
          <p:nvPr/>
        </p:nvGrpSpPr>
        <p:grpSpPr>
          <a:xfrm>
            <a:off x="5565637" y="3524143"/>
            <a:ext cx="1413176" cy="1362456"/>
            <a:chOff x="2851825" y="1193350"/>
            <a:chExt cx="1901475" cy="2365375"/>
          </a:xfrm>
        </p:grpSpPr>
        <p:sp>
          <p:nvSpPr>
            <p:cNvPr id="2278" name="Google Shape;2278;p45"/>
            <p:cNvSpPr/>
            <p:nvPr/>
          </p:nvSpPr>
          <p:spPr>
            <a:xfrm>
              <a:off x="2851825" y="2154347"/>
              <a:ext cx="1901025" cy="1096825"/>
            </a:xfrm>
            <a:custGeom>
              <a:avLst/>
              <a:gdLst/>
              <a:ahLst/>
              <a:cxnLst/>
              <a:rect l="l" t="t" r="r" b="b"/>
              <a:pathLst>
                <a:path w="76041" h="43873" extrusionOk="0">
                  <a:moveTo>
                    <a:pt x="37993" y="1"/>
                  </a:moveTo>
                  <a:lnTo>
                    <a:pt x="0" y="21910"/>
                  </a:lnTo>
                  <a:lnTo>
                    <a:pt x="37993" y="43873"/>
                  </a:lnTo>
                  <a:lnTo>
                    <a:pt x="76041" y="21910"/>
                  </a:lnTo>
                  <a:lnTo>
                    <a:pt x="37993"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2851825" y="2695875"/>
              <a:ext cx="949850" cy="862850"/>
            </a:xfrm>
            <a:custGeom>
              <a:avLst/>
              <a:gdLst/>
              <a:ahLst/>
              <a:cxnLst/>
              <a:rect l="l" t="t" r="r" b="b"/>
              <a:pathLst>
                <a:path w="37994" h="34514" extrusionOk="0">
                  <a:moveTo>
                    <a:pt x="0" y="1"/>
                  </a:moveTo>
                  <a:lnTo>
                    <a:pt x="0" y="12569"/>
                  </a:lnTo>
                  <a:lnTo>
                    <a:pt x="37993" y="34514"/>
                  </a:lnTo>
                  <a:lnTo>
                    <a:pt x="37993" y="21964"/>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3801650" y="2695875"/>
              <a:ext cx="951650" cy="862850"/>
            </a:xfrm>
            <a:custGeom>
              <a:avLst/>
              <a:gdLst/>
              <a:ahLst/>
              <a:cxnLst/>
              <a:rect l="l" t="t" r="r" b="b"/>
              <a:pathLst>
                <a:path w="38066" h="34514" extrusionOk="0">
                  <a:moveTo>
                    <a:pt x="38066" y="1"/>
                  </a:moveTo>
                  <a:lnTo>
                    <a:pt x="0" y="21964"/>
                  </a:lnTo>
                  <a:lnTo>
                    <a:pt x="0" y="34514"/>
                  </a:lnTo>
                  <a:lnTo>
                    <a:pt x="38066" y="12569"/>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2851825" y="1193350"/>
              <a:ext cx="1901025" cy="1096375"/>
            </a:xfrm>
            <a:custGeom>
              <a:avLst/>
              <a:gdLst/>
              <a:ahLst/>
              <a:cxnLst/>
              <a:rect l="l" t="t" r="r" b="b"/>
              <a:pathLst>
                <a:path w="76041" h="43855" extrusionOk="0">
                  <a:moveTo>
                    <a:pt x="37993" y="1"/>
                  </a:moveTo>
                  <a:lnTo>
                    <a:pt x="0" y="21910"/>
                  </a:lnTo>
                  <a:lnTo>
                    <a:pt x="37993" y="43855"/>
                  </a:lnTo>
                  <a:lnTo>
                    <a:pt x="76041" y="21910"/>
                  </a:lnTo>
                  <a:lnTo>
                    <a:pt x="37993" y="1"/>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2851825" y="1741075"/>
              <a:ext cx="949850" cy="862400"/>
            </a:xfrm>
            <a:custGeom>
              <a:avLst/>
              <a:gdLst/>
              <a:ahLst/>
              <a:cxnLst/>
              <a:rect l="l" t="t" r="r" b="b"/>
              <a:pathLst>
                <a:path w="37994" h="34496" extrusionOk="0">
                  <a:moveTo>
                    <a:pt x="0" y="1"/>
                  </a:moveTo>
                  <a:lnTo>
                    <a:pt x="0" y="12551"/>
                  </a:lnTo>
                  <a:lnTo>
                    <a:pt x="37993" y="34496"/>
                  </a:lnTo>
                  <a:lnTo>
                    <a:pt x="37993" y="21946"/>
                  </a:lnTo>
                  <a:lnTo>
                    <a:pt x="0"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3795452" y="1741075"/>
              <a:ext cx="951650" cy="862400"/>
            </a:xfrm>
            <a:custGeom>
              <a:avLst/>
              <a:gdLst/>
              <a:ahLst/>
              <a:cxnLst/>
              <a:rect l="l" t="t" r="r" b="b"/>
              <a:pathLst>
                <a:path w="38066" h="34496" extrusionOk="0">
                  <a:moveTo>
                    <a:pt x="38066" y="1"/>
                  </a:moveTo>
                  <a:lnTo>
                    <a:pt x="0" y="21946"/>
                  </a:lnTo>
                  <a:lnTo>
                    <a:pt x="0" y="34496"/>
                  </a:lnTo>
                  <a:lnTo>
                    <a:pt x="38066" y="12551"/>
                  </a:lnTo>
                  <a:lnTo>
                    <a:pt x="38066" y="1"/>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5"/>
          <p:cNvSpPr txBox="1"/>
          <p:nvPr/>
        </p:nvSpPr>
        <p:spPr>
          <a:xfrm flipH="1">
            <a:off x="4075713" y="2583325"/>
            <a:ext cx="1413300" cy="234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4</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At least 10 Reviews</a:t>
            </a:r>
            <a:endParaRPr sz="1100">
              <a:solidFill>
                <a:schemeClr val="lt1"/>
              </a:solidFill>
              <a:latin typeface="Lato"/>
              <a:ea typeface="Lato"/>
              <a:cs typeface="Lato"/>
              <a:sym typeface="Lato"/>
            </a:endParaRPr>
          </a:p>
        </p:txBody>
      </p:sp>
      <p:cxnSp>
        <p:nvCxnSpPr>
          <p:cNvPr id="2285" name="Google Shape;2285;p45"/>
          <p:cNvCxnSpPr/>
          <p:nvPr/>
        </p:nvCxnSpPr>
        <p:spPr>
          <a:xfrm rot="10800000">
            <a:off x="6673069" y="1306083"/>
            <a:ext cx="1560000" cy="0"/>
          </a:xfrm>
          <a:prstGeom prst="straightConnector1">
            <a:avLst/>
          </a:prstGeom>
          <a:noFill/>
          <a:ln w="9525" cap="flat" cmpd="sng">
            <a:solidFill>
              <a:schemeClr val="lt1"/>
            </a:solidFill>
            <a:prstDash val="solid"/>
            <a:round/>
            <a:headEnd type="none" w="med" len="med"/>
            <a:tailEnd type="none" w="med" len="med"/>
          </a:ln>
        </p:spPr>
      </p:cxnSp>
      <p:cxnSp>
        <p:nvCxnSpPr>
          <p:cNvPr id="2286" name="Google Shape;2286;p45"/>
          <p:cNvCxnSpPr/>
          <p:nvPr/>
        </p:nvCxnSpPr>
        <p:spPr>
          <a:xfrm rot="10800000">
            <a:off x="4031105" y="1819742"/>
            <a:ext cx="1560000" cy="0"/>
          </a:xfrm>
          <a:prstGeom prst="straightConnector1">
            <a:avLst/>
          </a:prstGeom>
          <a:noFill/>
          <a:ln w="9525" cap="flat" cmpd="sng">
            <a:solidFill>
              <a:schemeClr val="lt1"/>
            </a:solidFill>
            <a:prstDash val="solid"/>
            <a:round/>
            <a:headEnd type="none" w="med" len="med"/>
            <a:tailEnd type="none" w="med" len="med"/>
          </a:ln>
        </p:spPr>
      </p:cxnSp>
      <p:cxnSp>
        <p:nvCxnSpPr>
          <p:cNvPr id="2287" name="Google Shape;2287;p45"/>
          <p:cNvCxnSpPr/>
          <p:nvPr/>
        </p:nvCxnSpPr>
        <p:spPr>
          <a:xfrm rot="10800000">
            <a:off x="6673069" y="2348700"/>
            <a:ext cx="1560000" cy="0"/>
          </a:xfrm>
          <a:prstGeom prst="straightConnector1">
            <a:avLst/>
          </a:prstGeom>
          <a:noFill/>
          <a:ln w="9525" cap="flat" cmpd="sng">
            <a:solidFill>
              <a:schemeClr val="lt1"/>
            </a:solidFill>
            <a:prstDash val="solid"/>
            <a:round/>
            <a:headEnd type="none" w="med" len="med"/>
            <a:tailEnd type="none" w="med" len="med"/>
          </a:ln>
        </p:spPr>
      </p:cxnSp>
      <p:cxnSp>
        <p:nvCxnSpPr>
          <p:cNvPr id="2288" name="Google Shape;2288;p45"/>
          <p:cNvCxnSpPr/>
          <p:nvPr/>
        </p:nvCxnSpPr>
        <p:spPr>
          <a:xfrm rot="10800000">
            <a:off x="4031105" y="2862357"/>
            <a:ext cx="1560000" cy="0"/>
          </a:xfrm>
          <a:prstGeom prst="straightConnector1">
            <a:avLst/>
          </a:prstGeom>
          <a:noFill/>
          <a:ln w="9525" cap="flat" cmpd="sng">
            <a:solidFill>
              <a:schemeClr val="lt1"/>
            </a:solidFill>
            <a:prstDash val="solid"/>
            <a:round/>
            <a:headEnd type="none" w="med" len="med"/>
            <a:tailEnd type="none" w="med" len="med"/>
          </a:ln>
        </p:spPr>
      </p:cxnSp>
      <p:cxnSp>
        <p:nvCxnSpPr>
          <p:cNvPr id="2289" name="Google Shape;2289;p45"/>
          <p:cNvCxnSpPr/>
          <p:nvPr/>
        </p:nvCxnSpPr>
        <p:spPr>
          <a:xfrm rot="10800000">
            <a:off x="6673069" y="3401474"/>
            <a:ext cx="1560000" cy="0"/>
          </a:xfrm>
          <a:prstGeom prst="straightConnector1">
            <a:avLst/>
          </a:prstGeom>
          <a:noFill/>
          <a:ln w="9525" cap="flat" cmpd="sng">
            <a:solidFill>
              <a:schemeClr val="lt1"/>
            </a:solidFill>
            <a:prstDash val="solid"/>
            <a:round/>
            <a:headEnd type="none" w="med" len="med"/>
            <a:tailEnd type="none" w="med" len="med"/>
          </a:ln>
        </p:spPr>
      </p:cxnSp>
      <p:sp>
        <p:nvSpPr>
          <p:cNvPr id="2290" name="Google Shape;2290;p45"/>
          <p:cNvSpPr txBox="1"/>
          <p:nvPr/>
        </p:nvSpPr>
        <p:spPr>
          <a:xfrm flipH="1">
            <a:off x="7106338" y="1097325"/>
            <a:ext cx="1095600" cy="1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1</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Within 1 Mile</a:t>
            </a:r>
            <a:endParaRPr sz="1100">
              <a:solidFill>
                <a:schemeClr val="lt1"/>
              </a:solidFill>
              <a:latin typeface="Lato"/>
              <a:ea typeface="Lato"/>
              <a:cs typeface="Lato"/>
              <a:sym typeface="Lato"/>
            </a:endParaRPr>
          </a:p>
        </p:txBody>
      </p:sp>
      <p:sp>
        <p:nvSpPr>
          <p:cNvPr id="2291" name="Google Shape;2291;p45"/>
          <p:cNvSpPr txBox="1"/>
          <p:nvPr/>
        </p:nvSpPr>
        <p:spPr>
          <a:xfrm flipH="1">
            <a:off x="7012663" y="1909800"/>
            <a:ext cx="1596600" cy="438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3</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Available at least 6 months out of the year</a:t>
            </a:r>
            <a:endParaRPr sz="1100">
              <a:solidFill>
                <a:schemeClr val="lt1"/>
              </a:solidFill>
              <a:latin typeface="Lato"/>
              <a:ea typeface="Lato"/>
              <a:cs typeface="Lato"/>
              <a:sym typeface="Lato"/>
            </a:endParaRPr>
          </a:p>
        </p:txBody>
      </p:sp>
      <p:sp>
        <p:nvSpPr>
          <p:cNvPr id="2292" name="Google Shape;2292;p45"/>
          <p:cNvSpPr txBox="1"/>
          <p:nvPr/>
        </p:nvSpPr>
        <p:spPr>
          <a:xfrm flipH="1">
            <a:off x="4031113" y="1585750"/>
            <a:ext cx="1560000" cy="234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2</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Price less than $200</a:t>
            </a:r>
            <a:endParaRPr sz="1100">
              <a:solidFill>
                <a:schemeClr val="lt1"/>
              </a:solidFill>
              <a:latin typeface="Lato"/>
              <a:ea typeface="Lato"/>
              <a:cs typeface="Lato"/>
              <a:sym typeface="Lato"/>
            </a:endParaRPr>
          </a:p>
        </p:txBody>
      </p:sp>
      <p:grpSp>
        <p:nvGrpSpPr>
          <p:cNvPr id="2293" name="Google Shape;2293;p45"/>
          <p:cNvGrpSpPr/>
          <p:nvPr/>
        </p:nvGrpSpPr>
        <p:grpSpPr>
          <a:xfrm>
            <a:off x="5565637" y="845828"/>
            <a:ext cx="1413176" cy="3009285"/>
            <a:chOff x="2851825" y="244322"/>
            <a:chExt cx="1901475" cy="5224453"/>
          </a:xfrm>
        </p:grpSpPr>
        <p:sp>
          <p:nvSpPr>
            <p:cNvPr id="2294" name="Google Shape;2294;p45"/>
            <p:cNvSpPr/>
            <p:nvPr/>
          </p:nvSpPr>
          <p:spPr>
            <a:xfrm>
              <a:off x="2851825" y="4064847"/>
              <a:ext cx="1901025" cy="1096375"/>
            </a:xfrm>
            <a:custGeom>
              <a:avLst/>
              <a:gdLst/>
              <a:ahLst/>
              <a:cxnLst/>
              <a:rect l="l" t="t" r="r" b="b"/>
              <a:pathLst>
                <a:path w="76041" h="43855" extrusionOk="0">
                  <a:moveTo>
                    <a:pt x="37993" y="0"/>
                  </a:moveTo>
                  <a:lnTo>
                    <a:pt x="0" y="21891"/>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2851825" y="4605925"/>
              <a:ext cx="949850" cy="862850"/>
            </a:xfrm>
            <a:custGeom>
              <a:avLst/>
              <a:gdLst/>
              <a:ahLst/>
              <a:cxnLst/>
              <a:rect l="l" t="t" r="r" b="b"/>
              <a:pathLst>
                <a:path w="37994" h="34514" extrusionOk="0">
                  <a:moveTo>
                    <a:pt x="0" y="0"/>
                  </a:moveTo>
                  <a:lnTo>
                    <a:pt x="0" y="12568"/>
                  </a:lnTo>
                  <a:lnTo>
                    <a:pt x="37993" y="34513"/>
                  </a:lnTo>
                  <a:lnTo>
                    <a:pt x="37993" y="21963"/>
                  </a:lnTo>
                  <a:lnTo>
                    <a:pt x="0"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3795452" y="4605925"/>
              <a:ext cx="951650" cy="862850"/>
            </a:xfrm>
            <a:custGeom>
              <a:avLst/>
              <a:gdLst/>
              <a:ahLst/>
              <a:cxnLst/>
              <a:rect l="l" t="t" r="r" b="b"/>
              <a:pathLst>
                <a:path w="38066" h="34514" extrusionOk="0">
                  <a:moveTo>
                    <a:pt x="38066" y="0"/>
                  </a:moveTo>
                  <a:lnTo>
                    <a:pt x="0" y="21963"/>
                  </a:lnTo>
                  <a:lnTo>
                    <a:pt x="0" y="34513"/>
                  </a:lnTo>
                  <a:lnTo>
                    <a:pt x="38066" y="12568"/>
                  </a:lnTo>
                  <a:lnTo>
                    <a:pt x="38066"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2851825" y="3103400"/>
              <a:ext cx="1901025" cy="1096375"/>
            </a:xfrm>
            <a:custGeom>
              <a:avLst/>
              <a:gdLst/>
              <a:ahLst/>
              <a:cxnLst/>
              <a:rect l="l" t="t" r="r" b="b"/>
              <a:pathLst>
                <a:path w="76041" h="43855" extrusionOk="0">
                  <a:moveTo>
                    <a:pt x="37993" y="0"/>
                  </a:moveTo>
                  <a:lnTo>
                    <a:pt x="0" y="21909"/>
                  </a:lnTo>
                  <a:lnTo>
                    <a:pt x="37993" y="43854"/>
                  </a:lnTo>
                  <a:lnTo>
                    <a:pt x="76041" y="21909"/>
                  </a:lnTo>
                  <a:lnTo>
                    <a:pt x="37993"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nvSpPr>
          <p:spPr>
            <a:xfrm>
              <a:off x="2851825" y="3651125"/>
              <a:ext cx="949850" cy="862850"/>
            </a:xfrm>
            <a:custGeom>
              <a:avLst/>
              <a:gdLst/>
              <a:ahLst/>
              <a:cxnLst/>
              <a:rect l="l" t="t" r="r" b="b"/>
              <a:pathLst>
                <a:path w="37994" h="34514" extrusionOk="0">
                  <a:moveTo>
                    <a:pt x="0" y="0"/>
                  </a:moveTo>
                  <a:lnTo>
                    <a:pt x="0" y="12551"/>
                  </a:lnTo>
                  <a:lnTo>
                    <a:pt x="37993" y="34514"/>
                  </a:lnTo>
                  <a:lnTo>
                    <a:pt x="37993" y="21945"/>
                  </a:lnTo>
                  <a:lnTo>
                    <a:pt x="0" y="0"/>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nvSpPr>
          <p:spPr>
            <a:xfrm>
              <a:off x="3795452" y="3651125"/>
              <a:ext cx="951650" cy="862850"/>
            </a:xfrm>
            <a:custGeom>
              <a:avLst/>
              <a:gdLst/>
              <a:ahLst/>
              <a:cxnLst/>
              <a:rect l="l" t="t" r="r" b="b"/>
              <a:pathLst>
                <a:path w="38066" h="34514" extrusionOk="0">
                  <a:moveTo>
                    <a:pt x="38066" y="0"/>
                  </a:moveTo>
                  <a:lnTo>
                    <a:pt x="0" y="21945"/>
                  </a:lnTo>
                  <a:lnTo>
                    <a:pt x="0" y="34514"/>
                  </a:lnTo>
                  <a:lnTo>
                    <a:pt x="38066" y="12551"/>
                  </a:lnTo>
                  <a:lnTo>
                    <a:pt x="38066"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nvSpPr>
          <p:spPr>
            <a:xfrm>
              <a:off x="2851825" y="2154347"/>
              <a:ext cx="1901025" cy="1096825"/>
            </a:xfrm>
            <a:custGeom>
              <a:avLst/>
              <a:gdLst/>
              <a:ahLst/>
              <a:cxnLst/>
              <a:rect l="l" t="t" r="r" b="b"/>
              <a:pathLst>
                <a:path w="76041" h="43873" extrusionOk="0">
                  <a:moveTo>
                    <a:pt x="37993" y="1"/>
                  </a:moveTo>
                  <a:lnTo>
                    <a:pt x="0" y="21910"/>
                  </a:lnTo>
                  <a:lnTo>
                    <a:pt x="37993" y="43873"/>
                  </a:lnTo>
                  <a:lnTo>
                    <a:pt x="76041" y="21910"/>
                  </a:lnTo>
                  <a:lnTo>
                    <a:pt x="37993"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5"/>
            <p:cNvSpPr/>
            <p:nvPr/>
          </p:nvSpPr>
          <p:spPr>
            <a:xfrm>
              <a:off x="2851825" y="2695875"/>
              <a:ext cx="949850" cy="862850"/>
            </a:xfrm>
            <a:custGeom>
              <a:avLst/>
              <a:gdLst/>
              <a:ahLst/>
              <a:cxnLst/>
              <a:rect l="l" t="t" r="r" b="b"/>
              <a:pathLst>
                <a:path w="37994" h="34514" extrusionOk="0">
                  <a:moveTo>
                    <a:pt x="0" y="1"/>
                  </a:moveTo>
                  <a:lnTo>
                    <a:pt x="0" y="12569"/>
                  </a:lnTo>
                  <a:lnTo>
                    <a:pt x="37993" y="34514"/>
                  </a:lnTo>
                  <a:lnTo>
                    <a:pt x="37993" y="21964"/>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nvSpPr>
          <p:spPr>
            <a:xfrm>
              <a:off x="3801650" y="2695875"/>
              <a:ext cx="951650" cy="862850"/>
            </a:xfrm>
            <a:custGeom>
              <a:avLst/>
              <a:gdLst/>
              <a:ahLst/>
              <a:cxnLst/>
              <a:rect l="l" t="t" r="r" b="b"/>
              <a:pathLst>
                <a:path w="38066" h="34514" extrusionOk="0">
                  <a:moveTo>
                    <a:pt x="38066" y="1"/>
                  </a:moveTo>
                  <a:lnTo>
                    <a:pt x="0" y="21964"/>
                  </a:lnTo>
                  <a:lnTo>
                    <a:pt x="0" y="34514"/>
                  </a:lnTo>
                  <a:lnTo>
                    <a:pt x="38066" y="12569"/>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5"/>
            <p:cNvSpPr/>
            <p:nvPr/>
          </p:nvSpPr>
          <p:spPr>
            <a:xfrm>
              <a:off x="2851825" y="1193350"/>
              <a:ext cx="1901025" cy="1096375"/>
            </a:xfrm>
            <a:custGeom>
              <a:avLst/>
              <a:gdLst/>
              <a:ahLst/>
              <a:cxnLst/>
              <a:rect l="l" t="t" r="r" b="b"/>
              <a:pathLst>
                <a:path w="76041" h="43855" extrusionOk="0">
                  <a:moveTo>
                    <a:pt x="37993" y="1"/>
                  </a:moveTo>
                  <a:lnTo>
                    <a:pt x="0" y="21910"/>
                  </a:lnTo>
                  <a:lnTo>
                    <a:pt x="37993" y="43855"/>
                  </a:lnTo>
                  <a:lnTo>
                    <a:pt x="76041" y="21910"/>
                  </a:lnTo>
                  <a:lnTo>
                    <a:pt x="37993" y="1"/>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5"/>
            <p:cNvSpPr/>
            <p:nvPr/>
          </p:nvSpPr>
          <p:spPr>
            <a:xfrm>
              <a:off x="2851825" y="1741075"/>
              <a:ext cx="949850" cy="862400"/>
            </a:xfrm>
            <a:custGeom>
              <a:avLst/>
              <a:gdLst/>
              <a:ahLst/>
              <a:cxnLst/>
              <a:rect l="l" t="t" r="r" b="b"/>
              <a:pathLst>
                <a:path w="37994" h="34496" extrusionOk="0">
                  <a:moveTo>
                    <a:pt x="0" y="1"/>
                  </a:moveTo>
                  <a:lnTo>
                    <a:pt x="0" y="12551"/>
                  </a:lnTo>
                  <a:lnTo>
                    <a:pt x="37993" y="34496"/>
                  </a:lnTo>
                  <a:lnTo>
                    <a:pt x="37993" y="21946"/>
                  </a:lnTo>
                  <a:lnTo>
                    <a:pt x="0"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5"/>
            <p:cNvSpPr/>
            <p:nvPr/>
          </p:nvSpPr>
          <p:spPr>
            <a:xfrm>
              <a:off x="3795452" y="1741075"/>
              <a:ext cx="951650" cy="862400"/>
            </a:xfrm>
            <a:custGeom>
              <a:avLst/>
              <a:gdLst/>
              <a:ahLst/>
              <a:cxnLst/>
              <a:rect l="l" t="t" r="r" b="b"/>
              <a:pathLst>
                <a:path w="38066" h="34496" extrusionOk="0">
                  <a:moveTo>
                    <a:pt x="38066" y="1"/>
                  </a:moveTo>
                  <a:lnTo>
                    <a:pt x="0" y="21946"/>
                  </a:lnTo>
                  <a:lnTo>
                    <a:pt x="0" y="34496"/>
                  </a:lnTo>
                  <a:lnTo>
                    <a:pt x="38066" y="12551"/>
                  </a:lnTo>
                  <a:lnTo>
                    <a:pt x="38066" y="1"/>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5"/>
            <p:cNvSpPr/>
            <p:nvPr/>
          </p:nvSpPr>
          <p:spPr>
            <a:xfrm>
              <a:off x="2851825" y="244322"/>
              <a:ext cx="1901025" cy="1096350"/>
            </a:xfrm>
            <a:custGeom>
              <a:avLst/>
              <a:gdLst/>
              <a:ahLst/>
              <a:cxnLst/>
              <a:rect l="l" t="t" r="r" b="b"/>
              <a:pathLst>
                <a:path w="76041" h="43854" extrusionOk="0">
                  <a:moveTo>
                    <a:pt x="37993" y="0"/>
                  </a:moveTo>
                  <a:lnTo>
                    <a:pt x="0" y="21909"/>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5"/>
            <p:cNvSpPr/>
            <p:nvPr/>
          </p:nvSpPr>
          <p:spPr>
            <a:xfrm>
              <a:off x="2851825" y="785825"/>
              <a:ext cx="949850" cy="862875"/>
            </a:xfrm>
            <a:custGeom>
              <a:avLst/>
              <a:gdLst/>
              <a:ahLst/>
              <a:cxnLst/>
              <a:rect l="l" t="t" r="r" b="b"/>
              <a:pathLst>
                <a:path w="37994" h="34515" extrusionOk="0">
                  <a:moveTo>
                    <a:pt x="0" y="1"/>
                  </a:moveTo>
                  <a:lnTo>
                    <a:pt x="0" y="12551"/>
                  </a:lnTo>
                  <a:lnTo>
                    <a:pt x="37993" y="34514"/>
                  </a:lnTo>
                  <a:lnTo>
                    <a:pt x="37993" y="21946"/>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5"/>
            <p:cNvSpPr/>
            <p:nvPr/>
          </p:nvSpPr>
          <p:spPr>
            <a:xfrm>
              <a:off x="3801650" y="785825"/>
              <a:ext cx="951650" cy="862875"/>
            </a:xfrm>
            <a:custGeom>
              <a:avLst/>
              <a:gdLst/>
              <a:ahLst/>
              <a:cxnLst/>
              <a:rect l="l" t="t" r="r" b="b"/>
              <a:pathLst>
                <a:path w="38066" h="34515" extrusionOk="0">
                  <a:moveTo>
                    <a:pt x="38066" y="1"/>
                  </a:moveTo>
                  <a:lnTo>
                    <a:pt x="0" y="21946"/>
                  </a:lnTo>
                  <a:lnTo>
                    <a:pt x="0" y="34514"/>
                  </a:lnTo>
                  <a:lnTo>
                    <a:pt x="38066" y="12551"/>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9" name="Google Shape;2309;p45"/>
          <p:cNvSpPr txBox="1">
            <a:spLocks noGrp="1"/>
          </p:cNvSpPr>
          <p:nvPr>
            <p:ph type="ctrTitle"/>
          </p:nvPr>
        </p:nvSpPr>
        <p:spPr>
          <a:xfrm>
            <a:off x="319000" y="377975"/>
            <a:ext cx="1337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latin typeface="Lato"/>
                <a:ea typeface="Lato"/>
                <a:cs typeface="Lato"/>
                <a:sym typeface="Lato"/>
              </a:rPr>
              <a:t>Hypothesis &amp; Objectives:</a:t>
            </a:r>
            <a:endParaRPr>
              <a:latin typeface="Lato"/>
              <a:ea typeface="Lato"/>
              <a:cs typeface="Lato"/>
              <a:sym typeface="Lato"/>
            </a:endParaRPr>
          </a:p>
        </p:txBody>
      </p:sp>
      <p:sp>
        <p:nvSpPr>
          <p:cNvPr id="2310" name="Google Shape;2310;p45"/>
          <p:cNvSpPr txBox="1">
            <a:spLocks noGrp="1"/>
          </p:cNvSpPr>
          <p:nvPr>
            <p:ph type="ctrTitle" idx="4294967295"/>
          </p:nvPr>
        </p:nvSpPr>
        <p:spPr>
          <a:xfrm>
            <a:off x="1035000" y="1705425"/>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latin typeface="Lato"/>
                <a:ea typeface="Lato"/>
                <a:cs typeface="Lato"/>
                <a:sym typeface="Lato"/>
              </a:rPr>
              <a:t>Hypothesis</a:t>
            </a:r>
            <a:r>
              <a:rPr lang="es">
                <a:solidFill>
                  <a:schemeClr val="accent1"/>
                </a:solidFill>
              </a:rPr>
              <a:t>:</a:t>
            </a:r>
            <a:endParaRPr sz="2800">
              <a:solidFill>
                <a:schemeClr val="accent1"/>
              </a:solidFill>
            </a:endParaRPr>
          </a:p>
        </p:txBody>
      </p:sp>
      <p:sp>
        <p:nvSpPr>
          <p:cNvPr id="2311" name="Google Shape;2311;p45"/>
          <p:cNvSpPr txBox="1">
            <a:spLocks noGrp="1"/>
          </p:cNvSpPr>
          <p:nvPr>
            <p:ph type="subTitle" idx="4294967295"/>
          </p:nvPr>
        </p:nvSpPr>
        <p:spPr>
          <a:xfrm>
            <a:off x="1055900" y="2396025"/>
            <a:ext cx="1934700" cy="812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a:t>More airbnbs will be widely available in areas where the greatest known landmarks are regardless of the condition we require</a:t>
            </a:r>
            <a:endParaRPr/>
          </a:p>
          <a:p>
            <a:pPr marL="0" lvl="0" indent="0" algn="l" rtl="0">
              <a:spcBef>
                <a:spcPts val="1600"/>
              </a:spcBef>
              <a:spcAft>
                <a:spcPts val="1600"/>
              </a:spcAft>
              <a:buNone/>
            </a:pPr>
            <a:endParaRPr/>
          </a:p>
        </p:txBody>
      </p:sp>
      <p:pic>
        <p:nvPicPr>
          <p:cNvPr id="2312" name="Google Shape;2312;p45"/>
          <p:cNvPicPr preferRelativeResize="0"/>
          <p:nvPr/>
        </p:nvPicPr>
        <p:blipFill>
          <a:blip r:embed="rId3">
            <a:alphaModFix/>
          </a:blip>
          <a:stretch>
            <a:fillRect/>
          </a:stretch>
        </p:blipFill>
        <p:spPr>
          <a:xfrm>
            <a:off x="1562410" y="3839000"/>
            <a:ext cx="981000" cy="1775350"/>
          </a:xfrm>
          <a:prstGeom prst="rect">
            <a:avLst/>
          </a:prstGeom>
          <a:noFill/>
          <a:ln>
            <a:noFill/>
          </a:ln>
        </p:spPr>
      </p:pic>
      <p:sp>
        <p:nvSpPr>
          <p:cNvPr id="2313" name="Google Shape;2313;p45"/>
          <p:cNvSpPr txBox="1">
            <a:spLocks noGrp="1"/>
          </p:cNvSpPr>
          <p:nvPr>
            <p:ph type="ctrTitle" idx="4294967295"/>
          </p:nvPr>
        </p:nvSpPr>
        <p:spPr>
          <a:xfrm>
            <a:off x="5254325" y="256900"/>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latin typeface="Lato"/>
                <a:ea typeface="Lato"/>
                <a:cs typeface="Lato"/>
                <a:sym typeface="Lato"/>
              </a:rPr>
              <a:t>Conditions</a:t>
            </a:r>
            <a:r>
              <a:rPr lang="es">
                <a:solidFill>
                  <a:schemeClr val="accent1"/>
                </a:solidFill>
              </a:rPr>
              <a:t>:</a:t>
            </a:r>
            <a:endParaRPr sz="2800">
              <a:solidFill>
                <a:schemeClr val="accent1"/>
              </a:solidFill>
            </a:endParaRPr>
          </a:p>
        </p:txBody>
      </p:sp>
      <p:sp>
        <p:nvSpPr>
          <p:cNvPr id="2314" name="Google Shape;2314;p45"/>
          <p:cNvSpPr txBox="1"/>
          <p:nvPr/>
        </p:nvSpPr>
        <p:spPr>
          <a:xfrm flipH="1">
            <a:off x="7012676" y="3025400"/>
            <a:ext cx="1651200" cy="321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5</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Offer an entire </a:t>
            </a:r>
            <a:br>
              <a:rPr lang="es" sz="1100">
                <a:solidFill>
                  <a:schemeClr val="lt1"/>
                </a:solidFill>
                <a:latin typeface="Lato"/>
                <a:ea typeface="Lato"/>
                <a:cs typeface="Lato"/>
                <a:sym typeface="Lato"/>
              </a:rPr>
            </a:br>
            <a:r>
              <a:rPr lang="es" sz="1100">
                <a:solidFill>
                  <a:schemeClr val="lt1"/>
                </a:solidFill>
                <a:latin typeface="Lato"/>
                <a:ea typeface="Lato"/>
                <a:cs typeface="Lato"/>
                <a:sym typeface="Lato"/>
              </a:rPr>
              <a:t>home or apartment</a:t>
            </a:r>
            <a:endParaRPr sz="1100">
              <a:solidFill>
                <a:schemeClr val="lt1"/>
              </a:solidFill>
              <a:latin typeface="Lato"/>
              <a:ea typeface="Lato"/>
              <a:cs typeface="Lato"/>
              <a:sym typeface="Lato"/>
            </a:endParaRPr>
          </a:p>
        </p:txBody>
      </p:sp>
      <p:sp>
        <p:nvSpPr>
          <p:cNvPr id="2315" name="Google Shape;2315;p45"/>
          <p:cNvSpPr txBox="1"/>
          <p:nvPr/>
        </p:nvSpPr>
        <p:spPr>
          <a:xfrm flipH="1">
            <a:off x="4075726" y="3580900"/>
            <a:ext cx="1560000" cy="234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6</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Minimum night </a:t>
            </a:r>
            <a:br>
              <a:rPr lang="es" sz="1100">
                <a:solidFill>
                  <a:schemeClr val="lt1"/>
                </a:solidFill>
                <a:latin typeface="Lato"/>
                <a:ea typeface="Lato"/>
                <a:cs typeface="Lato"/>
                <a:sym typeface="Lato"/>
              </a:rPr>
            </a:br>
            <a:r>
              <a:rPr lang="es" sz="1100">
                <a:solidFill>
                  <a:schemeClr val="lt1"/>
                </a:solidFill>
                <a:latin typeface="Lato"/>
                <a:ea typeface="Lato"/>
                <a:cs typeface="Lato"/>
                <a:sym typeface="Lato"/>
              </a:rPr>
              <a:t>stay of 3 or less</a:t>
            </a:r>
            <a:endParaRPr sz="1100">
              <a:solidFill>
                <a:schemeClr val="lt1"/>
              </a:solidFill>
              <a:latin typeface="Lato"/>
              <a:ea typeface="Lato"/>
              <a:cs typeface="Lato"/>
              <a:sym typeface="Lato"/>
            </a:endParaRPr>
          </a:p>
        </p:txBody>
      </p:sp>
      <p:sp>
        <p:nvSpPr>
          <p:cNvPr id="2316" name="Google Shape;2316;p45"/>
          <p:cNvSpPr txBox="1"/>
          <p:nvPr/>
        </p:nvSpPr>
        <p:spPr>
          <a:xfrm flipH="1">
            <a:off x="7012675" y="4094850"/>
            <a:ext cx="1337400" cy="321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200">
                <a:solidFill>
                  <a:schemeClr val="lt1"/>
                </a:solidFill>
                <a:latin typeface="Unica One"/>
                <a:ea typeface="Unica One"/>
                <a:cs typeface="Unica One"/>
                <a:sym typeface="Unica One"/>
              </a:rPr>
              <a:t>Condition 7</a:t>
            </a:r>
            <a:endParaRPr sz="1200">
              <a:solidFill>
                <a:schemeClr val="lt1"/>
              </a:solidFill>
              <a:latin typeface="Unica One"/>
              <a:ea typeface="Unica One"/>
              <a:cs typeface="Unica One"/>
              <a:sym typeface="Unica One"/>
            </a:endParaRPr>
          </a:p>
          <a:p>
            <a:pPr marL="0" lvl="0" indent="0" algn="l" rtl="0">
              <a:lnSpc>
                <a:spcPct val="100000"/>
              </a:lnSpc>
              <a:spcBef>
                <a:spcPts val="0"/>
              </a:spcBef>
              <a:spcAft>
                <a:spcPts val="1600"/>
              </a:spcAft>
              <a:buNone/>
            </a:pPr>
            <a:r>
              <a:rPr lang="es" sz="1100">
                <a:solidFill>
                  <a:schemeClr val="lt1"/>
                </a:solidFill>
                <a:latin typeface="Lato"/>
                <a:ea typeface="Lato"/>
                <a:cs typeface="Lato"/>
                <a:sym typeface="Lato"/>
              </a:rPr>
              <a:t>At least ¼ of a mile to a Subway</a:t>
            </a:r>
            <a:endParaRPr sz="11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sp>
        <p:nvSpPr>
          <p:cNvPr id="2321" name="Google Shape;2321;p46"/>
          <p:cNvSpPr txBox="1">
            <a:spLocks noGrp="1"/>
          </p:cNvSpPr>
          <p:nvPr>
            <p:ph type="ctrTitle"/>
          </p:nvPr>
        </p:nvSpPr>
        <p:spPr>
          <a:xfrm>
            <a:off x="142650" y="492125"/>
            <a:ext cx="15855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latin typeface="Lato"/>
                <a:ea typeface="Lato"/>
                <a:cs typeface="Lato"/>
                <a:sym typeface="Lato"/>
              </a:rPr>
              <a:t>Understanding our tools:</a:t>
            </a:r>
            <a:endParaRPr>
              <a:latin typeface="Lato"/>
              <a:ea typeface="Lato"/>
              <a:cs typeface="Lato"/>
              <a:sym typeface="Lato"/>
            </a:endParaRPr>
          </a:p>
        </p:txBody>
      </p:sp>
      <p:sp>
        <p:nvSpPr>
          <p:cNvPr id="2322" name="Google Shape;2322;p46"/>
          <p:cNvSpPr txBox="1">
            <a:spLocks noGrp="1"/>
          </p:cNvSpPr>
          <p:nvPr>
            <p:ph type="ctrTitle" idx="4294967295"/>
          </p:nvPr>
        </p:nvSpPr>
        <p:spPr>
          <a:xfrm>
            <a:off x="1934425" y="770725"/>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rPr>
              <a:t>Geopandas: </a:t>
            </a:r>
            <a:endParaRPr sz="2800">
              <a:solidFill>
                <a:schemeClr val="accent1"/>
              </a:solidFill>
            </a:endParaRPr>
          </a:p>
        </p:txBody>
      </p:sp>
      <p:sp>
        <p:nvSpPr>
          <p:cNvPr id="2323" name="Google Shape;2323;p46"/>
          <p:cNvSpPr txBox="1">
            <a:spLocks noGrp="1"/>
          </p:cNvSpPr>
          <p:nvPr>
            <p:ph type="subTitle" idx="4294967295"/>
          </p:nvPr>
        </p:nvSpPr>
        <p:spPr>
          <a:xfrm>
            <a:off x="4441925" y="770725"/>
            <a:ext cx="4093500" cy="812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
                <a:solidFill>
                  <a:srgbClr val="FFFFFF"/>
                </a:solidFill>
                <a:latin typeface="Lato"/>
                <a:ea typeface="Lato"/>
                <a:cs typeface="Lato"/>
                <a:sym typeface="Lato"/>
              </a:rPr>
              <a:t>Converts our airbnb dataset into points and polygons using the longitude and latitude: </a:t>
            </a:r>
            <a:br>
              <a:rPr lang="es">
                <a:solidFill>
                  <a:srgbClr val="FFFFFF"/>
                </a:solidFill>
                <a:latin typeface="Lato"/>
                <a:ea typeface="Lato"/>
                <a:cs typeface="Lato"/>
                <a:sym typeface="Lato"/>
              </a:rPr>
            </a:br>
            <a:r>
              <a:rPr lang="es">
                <a:solidFill>
                  <a:srgbClr val="FFFFFF"/>
                </a:solidFill>
                <a:latin typeface="Lato"/>
                <a:ea typeface="Lato"/>
                <a:cs typeface="Lato"/>
                <a:sym typeface="Lato"/>
              </a:rPr>
              <a:t>	- Easier to visualize our dataset using maps</a:t>
            </a:r>
            <a:endParaRPr>
              <a:solidFill>
                <a:srgbClr val="FFFFFF"/>
              </a:solidFill>
              <a:latin typeface="Lato"/>
              <a:ea typeface="Lato"/>
              <a:cs typeface="Lato"/>
              <a:sym typeface="Lato"/>
            </a:endParaRPr>
          </a:p>
          <a:p>
            <a:pPr marL="0" lvl="0" indent="0" algn="l" rtl="0">
              <a:spcBef>
                <a:spcPts val="3600"/>
              </a:spcBef>
              <a:spcAft>
                <a:spcPts val="1600"/>
              </a:spcAft>
              <a:buNone/>
            </a:pPr>
            <a:endParaRPr/>
          </a:p>
        </p:txBody>
      </p:sp>
      <p:sp>
        <p:nvSpPr>
          <p:cNvPr id="2324" name="Google Shape;2324;p46"/>
          <p:cNvSpPr txBox="1">
            <a:spLocks noGrp="1"/>
          </p:cNvSpPr>
          <p:nvPr>
            <p:ph type="ctrTitle" idx="4294967295"/>
          </p:nvPr>
        </p:nvSpPr>
        <p:spPr>
          <a:xfrm>
            <a:off x="1934425" y="1952225"/>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rPr>
              <a:t>Spatial Operations: </a:t>
            </a:r>
            <a:endParaRPr sz="2800">
              <a:solidFill>
                <a:schemeClr val="accent1"/>
              </a:solidFill>
            </a:endParaRPr>
          </a:p>
        </p:txBody>
      </p:sp>
      <p:sp>
        <p:nvSpPr>
          <p:cNvPr id="2325" name="Google Shape;2325;p46"/>
          <p:cNvSpPr txBox="1">
            <a:spLocks noGrp="1"/>
          </p:cNvSpPr>
          <p:nvPr>
            <p:ph type="ctrTitle" idx="4294967295"/>
          </p:nvPr>
        </p:nvSpPr>
        <p:spPr>
          <a:xfrm>
            <a:off x="1934425" y="3473950"/>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rPr>
              <a:t>CSV Files:</a:t>
            </a:r>
            <a:endParaRPr sz="2800">
              <a:solidFill>
                <a:schemeClr val="accent1"/>
              </a:solidFill>
            </a:endParaRPr>
          </a:p>
        </p:txBody>
      </p:sp>
      <p:sp>
        <p:nvSpPr>
          <p:cNvPr id="2326" name="Google Shape;2326;p46"/>
          <p:cNvSpPr txBox="1">
            <a:spLocks noGrp="1"/>
          </p:cNvSpPr>
          <p:nvPr>
            <p:ph type="subTitle" idx="4294967295"/>
          </p:nvPr>
        </p:nvSpPr>
        <p:spPr>
          <a:xfrm>
            <a:off x="4441925" y="2110200"/>
            <a:ext cx="4093500" cy="812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500">
                <a:solidFill>
                  <a:srgbClr val="FFFFFF"/>
                </a:solidFill>
                <a:latin typeface="Lato"/>
                <a:ea typeface="Lato"/>
                <a:cs typeface="Lato"/>
                <a:sym typeface="Lato"/>
              </a:rPr>
              <a:t>Includes the creation of boundaries, inside or outside an existing polygon, offset by a certain distance</a:t>
            </a:r>
            <a:endParaRPr>
              <a:solidFill>
                <a:srgbClr val="FFFFFF"/>
              </a:solidFill>
            </a:endParaRPr>
          </a:p>
        </p:txBody>
      </p:sp>
      <p:sp>
        <p:nvSpPr>
          <p:cNvPr id="2327" name="Google Shape;2327;p46"/>
          <p:cNvSpPr txBox="1">
            <a:spLocks noGrp="1"/>
          </p:cNvSpPr>
          <p:nvPr>
            <p:ph type="subTitle" idx="4294967295"/>
          </p:nvPr>
        </p:nvSpPr>
        <p:spPr>
          <a:xfrm>
            <a:off x="4441925" y="3413200"/>
            <a:ext cx="4093500" cy="141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solidFill>
                  <a:srgbClr val="FFFFFF"/>
                </a:solidFill>
                <a:latin typeface="Lato"/>
                <a:ea typeface="Lato"/>
                <a:cs typeface="Lato"/>
                <a:sym typeface="Lato"/>
              </a:rPr>
              <a:t>A Comma Separated Values (CSV) file is a plain text file that contains a list of data;</a:t>
            </a:r>
            <a:br>
              <a:rPr lang="es">
                <a:solidFill>
                  <a:srgbClr val="FFFFFF"/>
                </a:solidFill>
                <a:latin typeface="Lato"/>
                <a:ea typeface="Lato"/>
                <a:cs typeface="Lato"/>
                <a:sym typeface="Lato"/>
              </a:rPr>
            </a:br>
            <a:br>
              <a:rPr lang="es">
                <a:solidFill>
                  <a:srgbClr val="FFFFFF"/>
                </a:solidFill>
                <a:latin typeface="Lato"/>
                <a:ea typeface="Lato"/>
                <a:cs typeface="Lato"/>
                <a:sym typeface="Lato"/>
              </a:rPr>
            </a:br>
            <a:r>
              <a:rPr lang="es">
                <a:solidFill>
                  <a:srgbClr val="FFFFFF"/>
                </a:solidFill>
                <a:latin typeface="Lato"/>
                <a:ea typeface="Lato"/>
                <a:cs typeface="Lato"/>
                <a:sym typeface="Lato"/>
              </a:rPr>
              <a:t>We’ll be using:</a:t>
            </a:r>
            <a:br>
              <a:rPr lang="es">
                <a:solidFill>
                  <a:srgbClr val="FFFFFF"/>
                </a:solidFill>
                <a:latin typeface="Lato"/>
                <a:ea typeface="Lato"/>
                <a:cs typeface="Lato"/>
                <a:sym typeface="Lato"/>
              </a:rPr>
            </a:br>
            <a:r>
              <a:rPr lang="es">
                <a:solidFill>
                  <a:srgbClr val="FFFFFF"/>
                </a:solidFill>
                <a:latin typeface="Lato"/>
                <a:ea typeface="Lato"/>
                <a:cs typeface="Lato"/>
                <a:sym typeface="Lato"/>
              </a:rPr>
              <a:t>	- NYC Subway Stations</a:t>
            </a:r>
            <a:br>
              <a:rPr lang="es">
                <a:solidFill>
                  <a:srgbClr val="FFFFFF"/>
                </a:solidFill>
                <a:latin typeface="Lato"/>
                <a:ea typeface="Lato"/>
                <a:cs typeface="Lato"/>
                <a:sym typeface="Lato"/>
              </a:rPr>
            </a:br>
            <a:r>
              <a:rPr lang="es">
                <a:solidFill>
                  <a:srgbClr val="FFFFFF"/>
                </a:solidFill>
                <a:latin typeface="Lato"/>
                <a:ea typeface="Lato"/>
                <a:cs typeface="Lato"/>
                <a:sym typeface="Lato"/>
              </a:rPr>
              <a:t>	- NYC Neighbourhoods Boundaries</a:t>
            </a:r>
            <a:endParaRPr>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ctrTitle" idx="15"/>
          </p:nvPr>
        </p:nvSpPr>
        <p:spPr>
          <a:xfrm>
            <a:off x="720000" y="377975"/>
            <a:ext cx="1337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Questions</a:t>
            </a:r>
            <a:endParaRPr/>
          </a:p>
        </p:txBody>
      </p:sp>
      <p:sp>
        <p:nvSpPr>
          <p:cNvPr id="107" name="Google Shape;107;p20"/>
          <p:cNvSpPr txBox="1">
            <a:spLocks noGrp="1"/>
          </p:cNvSpPr>
          <p:nvPr>
            <p:ph type="ctrTitle" idx="3"/>
          </p:nvPr>
        </p:nvSpPr>
        <p:spPr>
          <a:xfrm>
            <a:off x="3716675" y="1433225"/>
            <a:ext cx="4613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100">
                <a:solidFill>
                  <a:srgbClr val="F3F3F3"/>
                </a:solidFill>
                <a:latin typeface="Comfortaa Regular"/>
                <a:ea typeface="Comfortaa Regular"/>
                <a:cs typeface="Comfortaa Regular"/>
                <a:sym typeface="Comfortaa Regular"/>
              </a:rPr>
              <a:t>Why are there more airbnbs in certain locations? </a:t>
            </a:r>
            <a:endParaRPr sz="1100">
              <a:solidFill>
                <a:srgbClr val="F3F3F3"/>
              </a:solidFill>
              <a:latin typeface="Comfortaa Regular"/>
              <a:ea typeface="Comfortaa Regular"/>
              <a:cs typeface="Comfortaa Regular"/>
              <a:sym typeface="Comfortaa Regular"/>
            </a:endParaRPr>
          </a:p>
          <a:p>
            <a:pPr marL="0" lvl="0" indent="0" algn="l" rtl="0">
              <a:spcBef>
                <a:spcPts val="0"/>
              </a:spcBef>
              <a:spcAft>
                <a:spcPts val="0"/>
              </a:spcAft>
              <a:buNone/>
            </a:pPr>
            <a:r>
              <a:rPr lang="es" sz="1100">
                <a:solidFill>
                  <a:srgbClr val="F3F3F3"/>
                </a:solidFill>
                <a:latin typeface="Comfortaa Regular"/>
                <a:ea typeface="Comfortaa Regular"/>
                <a:cs typeface="Comfortaa Regular"/>
                <a:sym typeface="Comfortaa Regular"/>
              </a:rPr>
              <a:t>Could ease of transportation or landmarks be a reason?</a:t>
            </a:r>
            <a:endParaRPr sz="1100">
              <a:solidFill>
                <a:srgbClr val="F3F3F3"/>
              </a:solidFill>
              <a:latin typeface="Comfortaa Regular"/>
              <a:ea typeface="Comfortaa Regular"/>
              <a:cs typeface="Comfortaa Regular"/>
              <a:sym typeface="Comfortaa Regular"/>
            </a:endParaRPr>
          </a:p>
        </p:txBody>
      </p:sp>
      <p:sp>
        <p:nvSpPr>
          <p:cNvPr id="108" name="Google Shape;108;p20"/>
          <p:cNvSpPr txBox="1">
            <a:spLocks noGrp="1"/>
          </p:cNvSpPr>
          <p:nvPr>
            <p:ph type="ctrTitle"/>
          </p:nvPr>
        </p:nvSpPr>
        <p:spPr>
          <a:xfrm>
            <a:off x="2368950" y="642638"/>
            <a:ext cx="36411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100">
              <a:solidFill>
                <a:schemeClr val="accent1"/>
              </a:solidFill>
              <a:latin typeface="Comfortaa Regular"/>
              <a:ea typeface="Comfortaa Regular"/>
              <a:cs typeface="Comfortaa Regular"/>
              <a:sym typeface="Comfortaa Regular"/>
            </a:endParaRPr>
          </a:p>
          <a:p>
            <a:pPr marL="0" lvl="0" indent="0" algn="l" rtl="0">
              <a:spcBef>
                <a:spcPts val="0"/>
              </a:spcBef>
              <a:spcAft>
                <a:spcPts val="0"/>
              </a:spcAft>
              <a:buNone/>
            </a:pPr>
            <a:r>
              <a:rPr lang="es" sz="1100">
                <a:solidFill>
                  <a:schemeClr val="accent1"/>
                </a:solidFill>
                <a:latin typeface="Comfortaa Regular"/>
                <a:ea typeface="Comfortaa Regular"/>
                <a:cs typeface="Comfortaa Regular"/>
                <a:sym typeface="Comfortaa Regular"/>
              </a:rPr>
              <a:t>How is price  impacted by location and physical attributes? What impact does price have on review scores?</a:t>
            </a:r>
            <a:endParaRPr sz="1100">
              <a:latin typeface="Comfortaa Regular"/>
              <a:ea typeface="Comfortaa Regular"/>
              <a:cs typeface="Comfortaa Regular"/>
              <a:sym typeface="Comfortaa Regular"/>
            </a:endParaRPr>
          </a:p>
        </p:txBody>
      </p:sp>
      <p:sp>
        <p:nvSpPr>
          <p:cNvPr id="109" name="Google Shape;109;p20"/>
          <p:cNvSpPr txBox="1">
            <a:spLocks noGrp="1"/>
          </p:cNvSpPr>
          <p:nvPr>
            <p:ph type="subTitle" idx="1"/>
          </p:nvPr>
        </p:nvSpPr>
        <p:spPr>
          <a:xfrm>
            <a:off x="2368949" y="1057700"/>
            <a:ext cx="953100" cy="572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 sz="1100" b="1">
                <a:solidFill>
                  <a:srgbClr val="FFFFFF"/>
                </a:solidFill>
                <a:latin typeface="Comfortaa"/>
                <a:ea typeface="Comfortaa"/>
                <a:cs typeface="Comfortaa"/>
                <a:sym typeface="Comfortaa"/>
              </a:rPr>
              <a:t>Danielle</a:t>
            </a:r>
            <a:endParaRPr sz="1100" b="1">
              <a:solidFill>
                <a:srgbClr val="FFFFFF"/>
              </a:solidFill>
              <a:latin typeface="Comfortaa"/>
              <a:ea typeface="Comfortaa"/>
              <a:cs typeface="Comfortaa"/>
              <a:sym typeface="Comfortaa"/>
            </a:endParaRPr>
          </a:p>
          <a:p>
            <a:pPr marL="0" lvl="0" indent="0" algn="l" rtl="0">
              <a:lnSpc>
                <a:spcPct val="115000"/>
              </a:lnSpc>
              <a:spcBef>
                <a:spcPts val="1200"/>
              </a:spcBef>
              <a:spcAft>
                <a:spcPts val="1200"/>
              </a:spcAft>
              <a:buNone/>
            </a:pPr>
            <a:endParaRPr sz="1100" b="1">
              <a:solidFill>
                <a:srgbClr val="FFFFFF"/>
              </a:solidFill>
              <a:latin typeface="Comfortaa"/>
              <a:ea typeface="Comfortaa"/>
              <a:cs typeface="Comfortaa"/>
              <a:sym typeface="Comfortaa"/>
            </a:endParaRPr>
          </a:p>
        </p:txBody>
      </p:sp>
      <p:sp>
        <p:nvSpPr>
          <p:cNvPr id="110" name="Google Shape;110;p20"/>
          <p:cNvSpPr txBox="1">
            <a:spLocks noGrp="1"/>
          </p:cNvSpPr>
          <p:nvPr>
            <p:ph type="subTitle" idx="4"/>
          </p:nvPr>
        </p:nvSpPr>
        <p:spPr>
          <a:xfrm>
            <a:off x="3716675" y="1846375"/>
            <a:ext cx="9072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100" b="1">
                <a:solidFill>
                  <a:schemeClr val="accent1"/>
                </a:solidFill>
                <a:latin typeface="Comfortaa"/>
                <a:ea typeface="Comfortaa"/>
                <a:cs typeface="Comfortaa"/>
                <a:sym typeface="Comfortaa"/>
              </a:rPr>
              <a:t>Rounak</a:t>
            </a:r>
            <a:endParaRPr sz="1100" b="1">
              <a:solidFill>
                <a:schemeClr val="accent1"/>
              </a:solidFill>
              <a:latin typeface="Comfortaa"/>
              <a:ea typeface="Comfortaa"/>
              <a:cs typeface="Comfortaa"/>
              <a:sym typeface="Comfortaa"/>
            </a:endParaRPr>
          </a:p>
        </p:txBody>
      </p:sp>
      <p:sp>
        <p:nvSpPr>
          <p:cNvPr id="111" name="Google Shape;111;p20"/>
          <p:cNvSpPr txBox="1">
            <a:spLocks noGrp="1"/>
          </p:cNvSpPr>
          <p:nvPr>
            <p:ph type="ctrTitle" idx="6"/>
          </p:nvPr>
        </p:nvSpPr>
        <p:spPr>
          <a:xfrm>
            <a:off x="5051600" y="2235900"/>
            <a:ext cx="3861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100">
                <a:solidFill>
                  <a:schemeClr val="accent3"/>
                </a:solidFill>
                <a:latin typeface="Comfortaa Regular"/>
                <a:ea typeface="Comfortaa Regular"/>
                <a:cs typeface="Comfortaa Regular"/>
                <a:sym typeface="Comfortaa Regular"/>
              </a:rPr>
              <a:t>What are the key predictors of price? can we get an approximate price range for each neighborhood, room type, and other predictors?</a:t>
            </a:r>
            <a:endParaRPr sz="1100">
              <a:latin typeface="Comfortaa Regular"/>
              <a:ea typeface="Comfortaa Regular"/>
              <a:cs typeface="Comfortaa Regular"/>
              <a:sym typeface="Comfortaa Regular"/>
            </a:endParaRPr>
          </a:p>
        </p:txBody>
      </p:sp>
      <p:sp>
        <p:nvSpPr>
          <p:cNvPr id="112" name="Google Shape;112;p20"/>
          <p:cNvSpPr txBox="1">
            <a:spLocks noGrp="1"/>
          </p:cNvSpPr>
          <p:nvPr>
            <p:ph type="subTitle" idx="7"/>
          </p:nvPr>
        </p:nvSpPr>
        <p:spPr>
          <a:xfrm>
            <a:off x="5051598" y="2649025"/>
            <a:ext cx="11484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100" b="1">
                <a:latin typeface="Comfortaa"/>
                <a:ea typeface="Comfortaa"/>
                <a:cs typeface="Comfortaa"/>
                <a:sym typeface="Comfortaa"/>
              </a:rPr>
              <a:t>Dhruval</a:t>
            </a:r>
            <a:endParaRPr sz="1100" b="1">
              <a:latin typeface="Comfortaa"/>
              <a:ea typeface="Comfortaa"/>
              <a:cs typeface="Comfortaa"/>
              <a:sym typeface="Comfortaa"/>
            </a:endParaRPr>
          </a:p>
        </p:txBody>
      </p:sp>
      <p:sp>
        <p:nvSpPr>
          <p:cNvPr id="113" name="Google Shape;113;p20"/>
          <p:cNvSpPr txBox="1">
            <a:spLocks noGrp="1"/>
          </p:cNvSpPr>
          <p:nvPr>
            <p:ph type="ctrTitle" idx="9"/>
          </p:nvPr>
        </p:nvSpPr>
        <p:spPr>
          <a:xfrm>
            <a:off x="6444875" y="3411575"/>
            <a:ext cx="27420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100">
                <a:solidFill>
                  <a:srgbClr val="F3F3F3"/>
                </a:solidFill>
                <a:latin typeface="Comfortaa Regular"/>
                <a:ea typeface="Comfortaa Regular"/>
                <a:cs typeface="Comfortaa Regular"/>
                <a:sym typeface="Comfortaa Regular"/>
              </a:rPr>
              <a:t>What kind of model can we create with this information to use as a prediction for future analytics? What sort of predictions can we make for those hosts?</a:t>
            </a:r>
            <a:endParaRPr sz="1100">
              <a:solidFill>
                <a:srgbClr val="F3F3F3"/>
              </a:solidFill>
              <a:latin typeface="Comfortaa Regular"/>
              <a:ea typeface="Comfortaa Regular"/>
              <a:cs typeface="Comfortaa Regular"/>
              <a:sym typeface="Comfortaa Regular"/>
            </a:endParaRPr>
          </a:p>
        </p:txBody>
      </p:sp>
      <p:sp>
        <p:nvSpPr>
          <p:cNvPr id="114" name="Google Shape;114;p20"/>
          <p:cNvSpPr txBox="1">
            <a:spLocks noGrp="1"/>
          </p:cNvSpPr>
          <p:nvPr>
            <p:ph type="subTitle" idx="13"/>
          </p:nvPr>
        </p:nvSpPr>
        <p:spPr>
          <a:xfrm>
            <a:off x="6444876" y="3826625"/>
            <a:ext cx="8202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100" b="1">
                <a:solidFill>
                  <a:schemeClr val="accent1"/>
                </a:solidFill>
                <a:latin typeface="Comfortaa"/>
                <a:ea typeface="Comfortaa"/>
                <a:cs typeface="Comfortaa"/>
                <a:sym typeface="Comfortaa"/>
              </a:rPr>
              <a:t>Aakash</a:t>
            </a:r>
            <a:endParaRPr sz="1100" b="1">
              <a:solidFill>
                <a:schemeClr val="accent1"/>
              </a:solidFill>
              <a:latin typeface="Comfortaa"/>
              <a:ea typeface="Comfortaa"/>
              <a:cs typeface="Comfortaa"/>
              <a:sym typeface="Comfortaa"/>
            </a:endParaRPr>
          </a:p>
        </p:txBody>
      </p:sp>
      <p:pic>
        <p:nvPicPr>
          <p:cNvPr id="115" name="Google Shape;115;p20"/>
          <p:cNvPicPr preferRelativeResize="0"/>
          <p:nvPr/>
        </p:nvPicPr>
        <p:blipFill rotWithShape="1">
          <a:blip r:embed="rId3">
            <a:alphaModFix/>
          </a:blip>
          <a:srcRect l="10728" t="10441" r="10728" b="6426"/>
          <a:stretch/>
        </p:blipFill>
        <p:spPr>
          <a:xfrm>
            <a:off x="7960401" y="129363"/>
            <a:ext cx="953101" cy="1001925"/>
          </a:xfrm>
          <a:prstGeom prst="rect">
            <a:avLst/>
          </a:prstGeom>
          <a:noFill/>
          <a:ln>
            <a:noFill/>
          </a:ln>
        </p:spPr>
      </p:pic>
      <p:pic>
        <p:nvPicPr>
          <p:cNvPr id="116" name="Google Shape;116;p20"/>
          <p:cNvPicPr preferRelativeResize="0"/>
          <p:nvPr/>
        </p:nvPicPr>
        <p:blipFill>
          <a:blip r:embed="rId4">
            <a:alphaModFix/>
          </a:blip>
          <a:stretch>
            <a:fillRect/>
          </a:stretch>
        </p:blipFill>
        <p:spPr>
          <a:xfrm>
            <a:off x="157350" y="2928100"/>
            <a:ext cx="2742100" cy="2160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Initial Neighbourhood Group Analysis:</a:t>
            </a:r>
            <a:endParaRPr>
              <a:latin typeface="Lato"/>
              <a:ea typeface="Lato"/>
              <a:cs typeface="Lato"/>
              <a:sym typeface="Lato"/>
            </a:endParaRPr>
          </a:p>
        </p:txBody>
      </p:sp>
      <p:sp>
        <p:nvSpPr>
          <p:cNvPr id="2333" name="Google Shape;2333;p47"/>
          <p:cNvSpPr txBox="1">
            <a:spLocks noGrp="1"/>
          </p:cNvSpPr>
          <p:nvPr>
            <p:ph type="body" idx="1"/>
          </p:nvPr>
        </p:nvSpPr>
        <p:spPr>
          <a:xfrm>
            <a:off x="5403863" y="982600"/>
            <a:ext cx="2889300" cy="572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Clearly Manhattan &amp; Brooklyn have the most number of listings</a:t>
            </a:r>
            <a:endParaRPr/>
          </a:p>
        </p:txBody>
      </p:sp>
      <p:pic>
        <p:nvPicPr>
          <p:cNvPr id="2334" name="Google Shape;2334;p47"/>
          <p:cNvPicPr preferRelativeResize="0"/>
          <p:nvPr/>
        </p:nvPicPr>
        <p:blipFill>
          <a:blip r:embed="rId3">
            <a:alphaModFix/>
          </a:blip>
          <a:stretch>
            <a:fillRect/>
          </a:stretch>
        </p:blipFill>
        <p:spPr>
          <a:xfrm>
            <a:off x="854850" y="1576474"/>
            <a:ext cx="3242750" cy="3205901"/>
          </a:xfrm>
          <a:prstGeom prst="rect">
            <a:avLst/>
          </a:prstGeom>
          <a:noFill/>
          <a:ln>
            <a:noFill/>
          </a:ln>
        </p:spPr>
      </p:pic>
      <p:sp>
        <p:nvSpPr>
          <p:cNvPr id="2335" name="Google Shape;2335;p47"/>
          <p:cNvSpPr txBox="1">
            <a:spLocks noGrp="1"/>
          </p:cNvSpPr>
          <p:nvPr>
            <p:ph type="body" idx="1"/>
          </p:nvPr>
        </p:nvSpPr>
        <p:spPr>
          <a:xfrm>
            <a:off x="1473475" y="1017725"/>
            <a:ext cx="2005500" cy="269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Seaborn Scatter Plot of the 5 boroughs</a:t>
            </a:r>
            <a:endParaRPr/>
          </a:p>
        </p:txBody>
      </p:sp>
      <p:pic>
        <p:nvPicPr>
          <p:cNvPr id="2336" name="Google Shape;2336;p47"/>
          <p:cNvPicPr preferRelativeResize="0"/>
          <p:nvPr/>
        </p:nvPicPr>
        <p:blipFill>
          <a:blip r:embed="rId4">
            <a:alphaModFix/>
          </a:blip>
          <a:stretch>
            <a:fillRect/>
          </a:stretch>
        </p:blipFill>
        <p:spPr>
          <a:xfrm>
            <a:off x="5241663" y="1555288"/>
            <a:ext cx="3213717" cy="32482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sp>
        <p:nvSpPr>
          <p:cNvPr id="2341" name="Google Shape;234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Initial Geospatial Borough Analysis:</a:t>
            </a:r>
            <a:endParaRPr>
              <a:latin typeface="Lato"/>
              <a:ea typeface="Lato"/>
              <a:cs typeface="Lato"/>
              <a:sym typeface="Lato"/>
            </a:endParaRPr>
          </a:p>
        </p:txBody>
      </p:sp>
      <p:sp>
        <p:nvSpPr>
          <p:cNvPr id="2342" name="Google Shape;2342;p48"/>
          <p:cNvSpPr txBox="1">
            <a:spLocks noGrp="1"/>
          </p:cNvSpPr>
          <p:nvPr>
            <p:ph type="body" idx="1"/>
          </p:nvPr>
        </p:nvSpPr>
        <p:spPr>
          <a:xfrm>
            <a:off x="878176" y="1093475"/>
            <a:ext cx="3036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NYC Neighbourhoods CSV File:</a:t>
            </a:r>
            <a:endParaRPr/>
          </a:p>
        </p:txBody>
      </p:sp>
      <p:sp>
        <p:nvSpPr>
          <p:cNvPr id="2343" name="Google Shape;2343;p48"/>
          <p:cNvSpPr txBox="1">
            <a:spLocks noGrp="1"/>
          </p:cNvSpPr>
          <p:nvPr>
            <p:ph type="body" idx="1"/>
          </p:nvPr>
        </p:nvSpPr>
        <p:spPr>
          <a:xfrm>
            <a:off x="4966925" y="1169225"/>
            <a:ext cx="3532200" cy="345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Heat Map by each neighbourhood:</a:t>
            </a:r>
            <a:endParaRPr/>
          </a:p>
        </p:txBody>
      </p:sp>
      <p:pic>
        <p:nvPicPr>
          <p:cNvPr id="2344" name="Google Shape;2344;p48"/>
          <p:cNvPicPr preferRelativeResize="0"/>
          <p:nvPr/>
        </p:nvPicPr>
        <p:blipFill>
          <a:blip r:embed="rId3">
            <a:alphaModFix/>
          </a:blip>
          <a:stretch>
            <a:fillRect/>
          </a:stretch>
        </p:blipFill>
        <p:spPr>
          <a:xfrm>
            <a:off x="415350" y="1590425"/>
            <a:ext cx="3781899" cy="3248275"/>
          </a:xfrm>
          <a:prstGeom prst="rect">
            <a:avLst/>
          </a:prstGeom>
          <a:noFill/>
          <a:ln>
            <a:noFill/>
          </a:ln>
        </p:spPr>
      </p:pic>
      <p:pic>
        <p:nvPicPr>
          <p:cNvPr id="2345" name="Google Shape;2345;p48"/>
          <p:cNvPicPr preferRelativeResize="0"/>
          <p:nvPr/>
        </p:nvPicPr>
        <p:blipFill>
          <a:blip r:embed="rId4">
            <a:alphaModFix/>
          </a:blip>
          <a:stretch>
            <a:fillRect/>
          </a:stretch>
        </p:blipFill>
        <p:spPr>
          <a:xfrm>
            <a:off x="4966900" y="1590425"/>
            <a:ext cx="3532250" cy="32482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Landmarks to Analyze:</a:t>
            </a:r>
            <a:endParaRPr>
              <a:latin typeface="Lato"/>
              <a:ea typeface="Lato"/>
              <a:cs typeface="Lato"/>
              <a:sym typeface="Lato"/>
            </a:endParaRPr>
          </a:p>
        </p:txBody>
      </p:sp>
      <p:sp>
        <p:nvSpPr>
          <p:cNvPr id="2351" name="Google Shape;2351;p49"/>
          <p:cNvSpPr txBox="1">
            <a:spLocks noGrp="1"/>
          </p:cNvSpPr>
          <p:nvPr>
            <p:ph type="body" idx="1"/>
          </p:nvPr>
        </p:nvSpPr>
        <p:spPr>
          <a:xfrm>
            <a:off x="878176" y="1093475"/>
            <a:ext cx="3036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All the Landmarks:</a:t>
            </a:r>
            <a:endParaRPr/>
          </a:p>
        </p:txBody>
      </p:sp>
      <p:sp>
        <p:nvSpPr>
          <p:cNvPr id="2352" name="Google Shape;2352;p49"/>
          <p:cNvSpPr txBox="1">
            <a:spLocks noGrp="1"/>
          </p:cNvSpPr>
          <p:nvPr>
            <p:ph type="body" idx="1"/>
          </p:nvPr>
        </p:nvSpPr>
        <p:spPr>
          <a:xfrm>
            <a:off x="5417850" y="1093475"/>
            <a:ext cx="2843700" cy="269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All Landmarks Mapped:</a:t>
            </a:r>
            <a:endParaRPr/>
          </a:p>
        </p:txBody>
      </p:sp>
      <p:pic>
        <p:nvPicPr>
          <p:cNvPr id="2353" name="Google Shape;2353;p49"/>
          <p:cNvPicPr preferRelativeResize="0"/>
          <p:nvPr/>
        </p:nvPicPr>
        <p:blipFill>
          <a:blip r:embed="rId3">
            <a:alphaModFix/>
          </a:blip>
          <a:stretch>
            <a:fillRect/>
          </a:stretch>
        </p:blipFill>
        <p:spPr>
          <a:xfrm>
            <a:off x="511725" y="1590425"/>
            <a:ext cx="3769800" cy="3300175"/>
          </a:xfrm>
          <a:prstGeom prst="rect">
            <a:avLst/>
          </a:prstGeom>
          <a:noFill/>
          <a:ln>
            <a:noFill/>
          </a:ln>
        </p:spPr>
      </p:pic>
      <p:pic>
        <p:nvPicPr>
          <p:cNvPr id="2354" name="Google Shape;2354;p49"/>
          <p:cNvPicPr preferRelativeResize="0"/>
          <p:nvPr/>
        </p:nvPicPr>
        <p:blipFill>
          <a:blip r:embed="rId4">
            <a:alphaModFix/>
          </a:blip>
          <a:stretch>
            <a:fillRect/>
          </a:stretch>
        </p:blipFill>
        <p:spPr>
          <a:xfrm>
            <a:off x="4592250" y="1612950"/>
            <a:ext cx="4240050" cy="3255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sp>
        <p:nvSpPr>
          <p:cNvPr id="2359" name="Google Shape;235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World Trade Center:</a:t>
            </a:r>
            <a:endParaRPr>
              <a:latin typeface="Lato"/>
              <a:ea typeface="Lato"/>
              <a:cs typeface="Lato"/>
              <a:sym typeface="Lato"/>
            </a:endParaRPr>
          </a:p>
        </p:txBody>
      </p:sp>
      <p:sp>
        <p:nvSpPr>
          <p:cNvPr id="2360" name="Google Shape;2360;p50"/>
          <p:cNvSpPr txBox="1">
            <a:spLocks noGrp="1"/>
          </p:cNvSpPr>
          <p:nvPr>
            <p:ph type="body" idx="1"/>
          </p:nvPr>
        </p:nvSpPr>
        <p:spPr>
          <a:xfrm>
            <a:off x="645376" y="1093475"/>
            <a:ext cx="3036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WTC with all 5 boroughs:</a:t>
            </a:r>
            <a:endParaRPr/>
          </a:p>
        </p:txBody>
      </p:sp>
      <p:sp>
        <p:nvSpPr>
          <p:cNvPr id="2361" name="Google Shape;2361;p50"/>
          <p:cNvSpPr txBox="1">
            <a:spLocks noGrp="1"/>
          </p:cNvSpPr>
          <p:nvPr>
            <p:ph type="body" idx="1"/>
          </p:nvPr>
        </p:nvSpPr>
        <p:spPr>
          <a:xfrm>
            <a:off x="5007828" y="1088263"/>
            <a:ext cx="3341400" cy="472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WTC with only Manhattan &amp; Bronx:</a:t>
            </a:r>
            <a:endParaRPr/>
          </a:p>
        </p:txBody>
      </p:sp>
      <p:pic>
        <p:nvPicPr>
          <p:cNvPr id="2362" name="Google Shape;2362;p50"/>
          <p:cNvPicPr preferRelativeResize="0"/>
          <p:nvPr/>
        </p:nvPicPr>
        <p:blipFill>
          <a:blip r:embed="rId3">
            <a:alphaModFix/>
          </a:blip>
          <a:stretch>
            <a:fillRect/>
          </a:stretch>
        </p:blipFill>
        <p:spPr>
          <a:xfrm>
            <a:off x="4826400" y="1631300"/>
            <a:ext cx="3704250" cy="3126025"/>
          </a:xfrm>
          <a:prstGeom prst="rect">
            <a:avLst/>
          </a:prstGeom>
          <a:noFill/>
          <a:ln>
            <a:noFill/>
          </a:ln>
        </p:spPr>
      </p:pic>
      <p:pic>
        <p:nvPicPr>
          <p:cNvPr id="2363" name="Google Shape;2363;p50"/>
          <p:cNvPicPr preferRelativeResize="0"/>
          <p:nvPr/>
        </p:nvPicPr>
        <p:blipFill>
          <a:blip r:embed="rId4">
            <a:alphaModFix/>
          </a:blip>
          <a:stretch>
            <a:fillRect/>
          </a:stretch>
        </p:blipFill>
        <p:spPr>
          <a:xfrm>
            <a:off x="461600" y="1652350"/>
            <a:ext cx="3963200" cy="3083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World Trade Center &amp; Subway Stations:</a:t>
            </a:r>
            <a:endParaRPr>
              <a:latin typeface="Lato"/>
              <a:ea typeface="Lato"/>
              <a:cs typeface="Lato"/>
              <a:sym typeface="Lato"/>
            </a:endParaRPr>
          </a:p>
        </p:txBody>
      </p:sp>
      <p:sp>
        <p:nvSpPr>
          <p:cNvPr id="2369" name="Google Shape;2369;p51"/>
          <p:cNvSpPr txBox="1">
            <a:spLocks noGrp="1"/>
          </p:cNvSpPr>
          <p:nvPr>
            <p:ph type="body" idx="1"/>
          </p:nvPr>
        </p:nvSpPr>
        <p:spPr>
          <a:xfrm>
            <a:off x="878176" y="1093475"/>
            <a:ext cx="3036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WTC &amp; All Subway Stations:</a:t>
            </a:r>
            <a:endParaRPr/>
          </a:p>
        </p:txBody>
      </p:sp>
      <p:sp>
        <p:nvSpPr>
          <p:cNvPr id="2370" name="Google Shape;2370;p51"/>
          <p:cNvSpPr txBox="1">
            <a:spLocks noGrp="1"/>
          </p:cNvSpPr>
          <p:nvPr>
            <p:ph type="body" idx="1"/>
          </p:nvPr>
        </p:nvSpPr>
        <p:spPr>
          <a:xfrm>
            <a:off x="5417850" y="1093475"/>
            <a:ext cx="28437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WTC &amp; Only the R-Line Stations</a:t>
            </a:r>
            <a:endParaRPr/>
          </a:p>
        </p:txBody>
      </p:sp>
      <p:pic>
        <p:nvPicPr>
          <p:cNvPr id="2371" name="Google Shape;2371;p51"/>
          <p:cNvPicPr preferRelativeResize="0"/>
          <p:nvPr/>
        </p:nvPicPr>
        <p:blipFill>
          <a:blip r:embed="rId3">
            <a:alphaModFix/>
          </a:blip>
          <a:stretch>
            <a:fillRect/>
          </a:stretch>
        </p:blipFill>
        <p:spPr>
          <a:xfrm>
            <a:off x="1013363" y="1705050"/>
            <a:ext cx="2766524" cy="3126026"/>
          </a:xfrm>
          <a:prstGeom prst="rect">
            <a:avLst/>
          </a:prstGeom>
          <a:noFill/>
          <a:ln>
            <a:noFill/>
          </a:ln>
        </p:spPr>
      </p:pic>
      <p:pic>
        <p:nvPicPr>
          <p:cNvPr id="2372" name="Google Shape;2372;p51"/>
          <p:cNvPicPr preferRelativeResize="0"/>
          <p:nvPr/>
        </p:nvPicPr>
        <p:blipFill>
          <a:blip r:embed="rId4">
            <a:alphaModFix/>
          </a:blip>
          <a:stretch>
            <a:fillRect/>
          </a:stretch>
        </p:blipFill>
        <p:spPr>
          <a:xfrm>
            <a:off x="4582277" y="1594034"/>
            <a:ext cx="2704125" cy="2253440"/>
          </a:xfrm>
          <a:prstGeom prst="rect">
            <a:avLst/>
          </a:prstGeom>
          <a:noFill/>
          <a:ln>
            <a:noFill/>
          </a:ln>
        </p:spPr>
      </p:pic>
      <p:pic>
        <p:nvPicPr>
          <p:cNvPr id="2373" name="Google Shape;2373;p51"/>
          <p:cNvPicPr preferRelativeResize="0"/>
          <p:nvPr/>
        </p:nvPicPr>
        <p:blipFill>
          <a:blip r:embed="rId5">
            <a:alphaModFix/>
          </a:blip>
          <a:stretch>
            <a:fillRect/>
          </a:stretch>
        </p:blipFill>
        <p:spPr>
          <a:xfrm>
            <a:off x="5732899" y="2533525"/>
            <a:ext cx="2766500" cy="25028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World Trade Center</a:t>
            </a:r>
            <a:endParaRPr>
              <a:latin typeface="Lato"/>
              <a:ea typeface="Lato"/>
              <a:cs typeface="Lato"/>
              <a:sym typeface="Lato"/>
            </a:endParaRPr>
          </a:p>
        </p:txBody>
      </p:sp>
      <p:sp>
        <p:nvSpPr>
          <p:cNvPr id="2379" name="Google Shape;2379;p52"/>
          <p:cNvSpPr txBox="1">
            <a:spLocks noGrp="1"/>
          </p:cNvSpPr>
          <p:nvPr>
            <p:ph type="body" idx="1"/>
          </p:nvPr>
        </p:nvSpPr>
        <p:spPr>
          <a:xfrm>
            <a:off x="878174" y="1093475"/>
            <a:ext cx="5505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Without filtering each time &amp; satisfying each condition separately:</a:t>
            </a:r>
            <a:endParaRPr/>
          </a:p>
        </p:txBody>
      </p:sp>
      <p:pic>
        <p:nvPicPr>
          <p:cNvPr id="2380" name="Google Shape;2380;p52"/>
          <p:cNvPicPr preferRelativeResize="0"/>
          <p:nvPr/>
        </p:nvPicPr>
        <p:blipFill>
          <a:blip r:embed="rId3">
            <a:alphaModFix/>
          </a:blip>
          <a:stretch>
            <a:fillRect/>
          </a:stretch>
        </p:blipFill>
        <p:spPr>
          <a:xfrm>
            <a:off x="925850" y="1631225"/>
            <a:ext cx="7292275" cy="1031750"/>
          </a:xfrm>
          <a:prstGeom prst="rect">
            <a:avLst/>
          </a:prstGeom>
          <a:noFill/>
          <a:ln>
            <a:noFill/>
          </a:ln>
        </p:spPr>
      </p:pic>
      <p:pic>
        <p:nvPicPr>
          <p:cNvPr id="2381" name="Google Shape;2381;p52"/>
          <p:cNvPicPr preferRelativeResize="0"/>
          <p:nvPr/>
        </p:nvPicPr>
        <p:blipFill>
          <a:blip r:embed="rId4">
            <a:alphaModFix/>
          </a:blip>
          <a:stretch>
            <a:fillRect/>
          </a:stretch>
        </p:blipFill>
        <p:spPr>
          <a:xfrm>
            <a:off x="868538" y="3443901"/>
            <a:ext cx="7406900" cy="923650"/>
          </a:xfrm>
          <a:prstGeom prst="rect">
            <a:avLst/>
          </a:prstGeom>
          <a:noFill/>
          <a:ln>
            <a:noFill/>
          </a:ln>
        </p:spPr>
      </p:pic>
      <p:sp>
        <p:nvSpPr>
          <p:cNvPr id="2382" name="Google Shape;2382;p52"/>
          <p:cNvSpPr txBox="1">
            <a:spLocks noGrp="1"/>
          </p:cNvSpPr>
          <p:nvPr>
            <p:ph type="body" idx="1"/>
          </p:nvPr>
        </p:nvSpPr>
        <p:spPr>
          <a:xfrm>
            <a:off x="878175" y="2913400"/>
            <a:ext cx="47628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Filtering each time &amp; satisfying all conditions: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Number of Airbnbs After Our Conditions:</a:t>
            </a:r>
            <a:endParaRPr>
              <a:latin typeface="Lato"/>
              <a:ea typeface="Lato"/>
              <a:cs typeface="Lato"/>
              <a:sym typeface="Lato"/>
            </a:endParaRPr>
          </a:p>
        </p:txBody>
      </p:sp>
      <p:sp>
        <p:nvSpPr>
          <p:cNvPr id="2388" name="Google Shape;2388;p53"/>
          <p:cNvSpPr txBox="1">
            <a:spLocks noGrp="1"/>
          </p:cNvSpPr>
          <p:nvPr>
            <p:ph type="body" idx="1"/>
          </p:nvPr>
        </p:nvSpPr>
        <p:spPr>
          <a:xfrm>
            <a:off x="878176" y="1093475"/>
            <a:ext cx="3036900" cy="42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Airbnbs within 1 mile of WTC:</a:t>
            </a:r>
            <a:endParaRPr/>
          </a:p>
        </p:txBody>
      </p:sp>
      <p:sp>
        <p:nvSpPr>
          <p:cNvPr id="2389" name="Google Shape;2389;p53"/>
          <p:cNvSpPr txBox="1">
            <a:spLocks noGrp="1"/>
          </p:cNvSpPr>
          <p:nvPr>
            <p:ph type="body" idx="1"/>
          </p:nvPr>
        </p:nvSpPr>
        <p:spPr>
          <a:xfrm>
            <a:off x="4823300" y="1093475"/>
            <a:ext cx="3800400" cy="269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Airbnbs within 1 mile of WTC &amp; ¼ of a mile away from a subway station of the R Line:</a:t>
            </a:r>
            <a:endParaRPr/>
          </a:p>
        </p:txBody>
      </p:sp>
      <p:pic>
        <p:nvPicPr>
          <p:cNvPr id="2390" name="Google Shape;2390;p53"/>
          <p:cNvPicPr preferRelativeResize="0"/>
          <p:nvPr/>
        </p:nvPicPr>
        <p:blipFill>
          <a:blip r:embed="rId3">
            <a:alphaModFix/>
          </a:blip>
          <a:stretch>
            <a:fillRect/>
          </a:stretch>
        </p:blipFill>
        <p:spPr>
          <a:xfrm>
            <a:off x="749250" y="1707900"/>
            <a:ext cx="3165815" cy="3160999"/>
          </a:xfrm>
          <a:prstGeom prst="rect">
            <a:avLst/>
          </a:prstGeom>
          <a:noFill/>
          <a:ln>
            <a:noFill/>
          </a:ln>
        </p:spPr>
      </p:pic>
      <p:pic>
        <p:nvPicPr>
          <p:cNvPr id="2391" name="Google Shape;2391;p53"/>
          <p:cNvPicPr preferRelativeResize="0"/>
          <p:nvPr/>
        </p:nvPicPr>
        <p:blipFill>
          <a:blip r:embed="rId4">
            <a:alphaModFix/>
          </a:blip>
          <a:stretch>
            <a:fillRect/>
          </a:stretch>
        </p:blipFill>
        <p:spPr>
          <a:xfrm>
            <a:off x="5279725" y="1707900"/>
            <a:ext cx="3122901" cy="3160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2396" name="Google Shape;239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Compare Landmarks Using R:</a:t>
            </a:r>
            <a:endParaRPr>
              <a:latin typeface="Lato"/>
              <a:ea typeface="Lato"/>
              <a:cs typeface="Lato"/>
              <a:sym typeface="Lato"/>
            </a:endParaRPr>
          </a:p>
        </p:txBody>
      </p:sp>
      <p:sp>
        <p:nvSpPr>
          <p:cNvPr id="2397" name="Google Shape;2397;p54"/>
          <p:cNvSpPr txBox="1">
            <a:spLocks noGrp="1"/>
          </p:cNvSpPr>
          <p:nvPr>
            <p:ph type="body" idx="1"/>
          </p:nvPr>
        </p:nvSpPr>
        <p:spPr>
          <a:xfrm>
            <a:off x="878175" y="1093475"/>
            <a:ext cx="30897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Within 1 Mile:</a:t>
            </a:r>
            <a:endParaRPr/>
          </a:p>
        </p:txBody>
      </p:sp>
      <p:sp>
        <p:nvSpPr>
          <p:cNvPr id="2398" name="Google Shape;2398;p54"/>
          <p:cNvSpPr txBox="1">
            <a:spLocks noGrp="1"/>
          </p:cNvSpPr>
          <p:nvPr>
            <p:ph type="body" idx="1"/>
          </p:nvPr>
        </p:nvSpPr>
        <p:spPr>
          <a:xfrm>
            <a:off x="4832125" y="1093475"/>
            <a:ext cx="38004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Less than $200:</a:t>
            </a:r>
            <a:endParaRPr/>
          </a:p>
        </p:txBody>
      </p:sp>
      <p:pic>
        <p:nvPicPr>
          <p:cNvPr id="2399" name="Google Shape;2399;p54"/>
          <p:cNvPicPr preferRelativeResize="0"/>
          <p:nvPr/>
        </p:nvPicPr>
        <p:blipFill>
          <a:blip r:embed="rId3">
            <a:alphaModFix/>
          </a:blip>
          <a:stretch>
            <a:fillRect/>
          </a:stretch>
        </p:blipFill>
        <p:spPr>
          <a:xfrm>
            <a:off x="298438" y="1514675"/>
            <a:ext cx="4196374" cy="3475524"/>
          </a:xfrm>
          <a:prstGeom prst="rect">
            <a:avLst/>
          </a:prstGeom>
          <a:noFill/>
          <a:ln>
            <a:noFill/>
          </a:ln>
        </p:spPr>
      </p:pic>
      <p:pic>
        <p:nvPicPr>
          <p:cNvPr id="2400" name="Google Shape;2400;p54"/>
          <p:cNvPicPr preferRelativeResize="0"/>
          <p:nvPr/>
        </p:nvPicPr>
        <p:blipFill>
          <a:blip r:embed="rId4">
            <a:alphaModFix/>
          </a:blip>
          <a:stretch>
            <a:fillRect/>
          </a:stretch>
        </p:blipFill>
        <p:spPr>
          <a:xfrm>
            <a:off x="4647200" y="1515600"/>
            <a:ext cx="4196349" cy="3475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Compare Landmarks Using R:</a:t>
            </a:r>
            <a:endParaRPr>
              <a:latin typeface="Lato"/>
              <a:ea typeface="Lato"/>
              <a:cs typeface="Lato"/>
              <a:sym typeface="Lato"/>
            </a:endParaRPr>
          </a:p>
        </p:txBody>
      </p:sp>
      <p:sp>
        <p:nvSpPr>
          <p:cNvPr id="2406" name="Google Shape;2406;p55"/>
          <p:cNvSpPr txBox="1">
            <a:spLocks noGrp="1"/>
          </p:cNvSpPr>
          <p:nvPr>
            <p:ph type="body" idx="1"/>
          </p:nvPr>
        </p:nvSpPr>
        <p:spPr>
          <a:xfrm>
            <a:off x="878175" y="1093475"/>
            <a:ext cx="30897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Available at least half of the year:</a:t>
            </a:r>
            <a:endParaRPr/>
          </a:p>
        </p:txBody>
      </p:sp>
      <p:sp>
        <p:nvSpPr>
          <p:cNvPr id="2407" name="Google Shape;2407;p55"/>
          <p:cNvSpPr txBox="1">
            <a:spLocks noGrp="1"/>
          </p:cNvSpPr>
          <p:nvPr>
            <p:ph type="body" idx="1"/>
          </p:nvPr>
        </p:nvSpPr>
        <p:spPr>
          <a:xfrm>
            <a:off x="4832125" y="1093475"/>
            <a:ext cx="38004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At least 10 reviews:</a:t>
            </a:r>
            <a:endParaRPr/>
          </a:p>
        </p:txBody>
      </p:sp>
      <p:pic>
        <p:nvPicPr>
          <p:cNvPr id="2408" name="Google Shape;2408;p55"/>
          <p:cNvPicPr preferRelativeResize="0"/>
          <p:nvPr/>
        </p:nvPicPr>
        <p:blipFill>
          <a:blip r:embed="rId3">
            <a:alphaModFix/>
          </a:blip>
          <a:stretch>
            <a:fillRect/>
          </a:stretch>
        </p:blipFill>
        <p:spPr>
          <a:xfrm>
            <a:off x="370113" y="1590575"/>
            <a:ext cx="4105819" cy="3400525"/>
          </a:xfrm>
          <a:prstGeom prst="rect">
            <a:avLst/>
          </a:prstGeom>
          <a:noFill/>
          <a:ln>
            <a:noFill/>
          </a:ln>
        </p:spPr>
      </p:pic>
      <p:pic>
        <p:nvPicPr>
          <p:cNvPr id="2409" name="Google Shape;2409;p55"/>
          <p:cNvPicPr preferRelativeResize="0"/>
          <p:nvPr/>
        </p:nvPicPr>
        <p:blipFill>
          <a:blip r:embed="rId4">
            <a:alphaModFix/>
          </a:blip>
          <a:stretch>
            <a:fillRect/>
          </a:stretch>
        </p:blipFill>
        <p:spPr>
          <a:xfrm>
            <a:off x="4679407" y="1590575"/>
            <a:ext cx="4105819" cy="3400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4" name="Google Shape;241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Compare Landmarks Using R:</a:t>
            </a:r>
            <a:endParaRPr>
              <a:latin typeface="Lato"/>
              <a:ea typeface="Lato"/>
              <a:cs typeface="Lato"/>
              <a:sym typeface="Lato"/>
            </a:endParaRPr>
          </a:p>
        </p:txBody>
      </p:sp>
      <p:sp>
        <p:nvSpPr>
          <p:cNvPr id="2415" name="Google Shape;2415;p56"/>
          <p:cNvSpPr txBox="1">
            <a:spLocks noGrp="1"/>
          </p:cNvSpPr>
          <p:nvPr>
            <p:ph type="body" idx="1"/>
          </p:nvPr>
        </p:nvSpPr>
        <p:spPr>
          <a:xfrm>
            <a:off x="878175" y="1093475"/>
            <a:ext cx="30897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Offer an entire home/apartment:</a:t>
            </a:r>
            <a:endParaRPr/>
          </a:p>
        </p:txBody>
      </p:sp>
      <p:sp>
        <p:nvSpPr>
          <p:cNvPr id="2416" name="Google Shape;2416;p56"/>
          <p:cNvSpPr txBox="1">
            <a:spLocks noGrp="1"/>
          </p:cNvSpPr>
          <p:nvPr>
            <p:ph type="body" idx="1"/>
          </p:nvPr>
        </p:nvSpPr>
        <p:spPr>
          <a:xfrm>
            <a:off x="4832125" y="1093475"/>
            <a:ext cx="38004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Minimum night stay of 3 or less:</a:t>
            </a:r>
            <a:endParaRPr/>
          </a:p>
        </p:txBody>
      </p:sp>
      <p:pic>
        <p:nvPicPr>
          <p:cNvPr id="2417" name="Google Shape;2417;p56"/>
          <p:cNvPicPr preferRelativeResize="0"/>
          <p:nvPr/>
        </p:nvPicPr>
        <p:blipFill>
          <a:blip r:embed="rId3">
            <a:alphaModFix/>
          </a:blip>
          <a:stretch>
            <a:fillRect/>
          </a:stretch>
        </p:blipFill>
        <p:spPr>
          <a:xfrm>
            <a:off x="370113" y="1590575"/>
            <a:ext cx="4105819" cy="3400525"/>
          </a:xfrm>
          <a:prstGeom prst="rect">
            <a:avLst/>
          </a:prstGeom>
          <a:noFill/>
          <a:ln>
            <a:noFill/>
          </a:ln>
        </p:spPr>
      </p:pic>
      <p:pic>
        <p:nvPicPr>
          <p:cNvPr id="2418" name="Google Shape;2418;p56"/>
          <p:cNvPicPr preferRelativeResize="0"/>
          <p:nvPr/>
        </p:nvPicPr>
        <p:blipFill>
          <a:blip r:embed="rId4">
            <a:alphaModFix/>
          </a:blip>
          <a:stretch>
            <a:fillRect/>
          </a:stretch>
        </p:blipFill>
        <p:spPr>
          <a:xfrm>
            <a:off x="4679407" y="1590575"/>
            <a:ext cx="4105819" cy="340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subTitle" idx="1"/>
          </p:nvPr>
        </p:nvSpPr>
        <p:spPr>
          <a:xfrm>
            <a:off x="1728275" y="1016425"/>
            <a:ext cx="6981300" cy="139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3000" b="1">
              <a:solidFill>
                <a:srgbClr val="F3F3F3"/>
              </a:solidFill>
              <a:latin typeface="Comfortaa"/>
              <a:ea typeface="Comfortaa"/>
              <a:cs typeface="Comfortaa"/>
              <a:sym typeface="Comfortaa"/>
            </a:endParaRPr>
          </a:p>
          <a:p>
            <a:pPr marL="0" lvl="0" indent="0" algn="l" rtl="0">
              <a:lnSpc>
                <a:spcPct val="100000"/>
              </a:lnSpc>
              <a:spcBef>
                <a:spcPts val="0"/>
              </a:spcBef>
              <a:spcAft>
                <a:spcPts val="0"/>
              </a:spcAft>
              <a:buClr>
                <a:schemeClr val="dk1"/>
              </a:buClr>
              <a:buSzPts val="1100"/>
              <a:buFont typeface="Arial"/>
              <a:buNone/>
            </a:pPr>
            <a:r>
              <a:rPr lang="es" sz="3000" b="1">
                <a:solidFill>
                  <a:srgbClr val="F3F3F3"/>
                </a:solidFill>
                <a:latin typeface="Comfortaa"/>
                <a:ea typeface="Comfortaa"/>
                <a:cs typeface="Comfortaa"/>
                <a:sym typeface="Comfortaa"/>
              </a:rPr>
              <a:t>How is price impacted by location and physical attributes? </a:t>
            </a:r>
            <a:endParaRPr sz="3000" b="1">
              <a:solidFill>
                <a:srgbClr val="F3F3F3"/>
              </a:solidFill>
              <a:latin typeface="Comfortaa"/>
              <a:ea typeface="Comfortaa"/>
              <a:cs typeface="Comfortaa"/>
              <a:sym typeface="Comfortaa"/>
            </a:endParaRPr>
          </a:p>
          <a:p>
            <a:pPr marL="0" lvl="0" indent="0" algn="l" rtl="0">
              <a:lnSpc>
                <a:spcPct val="100000"/>
              </a:lnSpc>
              <a:spcBef>
                <a:spcPts val="0"/>
              </a:spcBef>
              <a:spcAft>
                <a:spcPts val="0"/>
              </a:spcAft>
              <a:buClr>
                <a:schemeClr val="dk1"/>
              </a:buClr>
              <a:buSzPts val="1100"/>
              <a:buFont typeface="Arial"/>
              <a:buNone/>
            </a:pPr>
            <a:r>
              <a:rPr lang="es" sz="2000" b="1">
                <a:solidFill>
                  <a:srgbClr val="F3F3F3"/>
                </a:solidFill>
                <a:latin typeface="Comfortaa"/>
                <a:ea typeface="Comfortaa"/>
                <a:cs typeface="Comfortaa"/>
                <a:sym typeface="Comfortaa"/>
              </a:rPr>
              <a:t>What impact does price have on review scores?</a:t>
            </a:r>
            <a:endParaRPr sz="2000" b="1">
              <a:solidFill>
                <a:srgbClr val="F3F3F3"/>
              </a:solidFill>
              <a:latin typeface="Comfortaa"/>
              <a:ea typeface="Comfortaa"/>
              <a:cs typeface="Comfortaa"/>
              <a:sym typeface="Comfortaa"/>
            </a:endParaRPr>
          </a:p>
          <a:p>
            <a:pPr marL="0" lvl="0" indent="0" algn="ctr" rtl="0">
              <a:spcBef>
                <a:spcPts val="0"/>
              </a:spcBef>
              <a:spcAft>
                <a:spcPts val="1600"/>
              </a:spcAft>
              <a:buNone/>
            </a:pPr>
            <a:endParaRPr sz="3000" b="1">
              <a:solidFill>
                <a:srgbClr val="F3F3F3"/>
              </a:solidFill>
              <a:latin typeface="Comfortaa"/>
              <a:ea typeface="Comfortaa"/>
              <a:cs typeface="Comfortaa"/>
              <a:sym typeface="Comfortaa"/>
            </a:endParaRPr>
          </a:p>
        </p:txBody>
      </p:sp>
      <p:sp>
        <p:nvSpPr>
          <p:cNvPr id="122" name="Google Shape;122;p21"/>
          <p:cNvSpPr txBox="1">
            <a:spLocks noGrp="1"/>
          </p:cNvSpPr>
          <p:nvPr>
            <p:ph type="subTitle" idx="2"/>
          </p:nvPr>
        </p:nvSpPr>
        <p:spPr>
          <a:xfrm>
            <a:off x="3667500" y="3242575"/>
            <a:ext cx="1809000" cy="21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1600">
                <a:solidFill>
                  <a:schemeClr val="accent1"/>
                </a:solidFill>
              </a:rPr>
              <a:t>—Danielle</a:t>
            </a:r>
            <a:endParaRPr sz="1600">
              <a:solidFill>
                <a:schemeClr val="accent1"/>
              </a:solidFill>
            </a:endParaRPr>
          </a:p>
        </p:txBody>
      </p:sp>
      <p:sp>
        <p:nvSpPr>
          <p:cNvPr id="123" name="Google Shape;123;p21"/>
          <p:cNvSpPr/>
          <p:nvPr/>
        </p:nvSpPr>
        <p:spPr>
          <a:xfrm>
            <a:off x="191355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1"/>
          <p:cNvSpPr/>
          <p:nvPr/>
        </p:nvSpPr>
        <p:spPr>
          <a:xfrm>
            <a:off x="704510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21"/>
          <p:cNvPicPr preferRelativeResize="0"/>
          <p:nvPr/>
        </p:nvPicPr>
        <p:blipFill>
          <a:blip r:embed="rId3">
            <a:alphaModFix/>
          </a:blip>
          <a:stretch>
            <a:fillRect/>
          </a:stretch>
        </p:blipFill>
        <p:spPr>
          <a:xfrm>
            <a:off x="-1107950" y="2598325"/>
            <a:ext cx="4521050" cy="3562351"/>
          </a:xfrm>
          <a:prstGeom prst="rect">
            <a:avLst/>
          </a:prstGeom>
          <a:noFill/>
          <a:ln>
            <a:noFill/>
          </a:ln>
        </p:spPr>
      </p:pic>
      <p:grpSp>
        <p:nvGrpSpPr>
          <p:cNvPr id="126" name="Google Shape;126;p21"/>
          <p:cNvGrpSpPr/>
          <p:nvPr/>
        </p:nvGrpSpPr>
        <p:grpSpPr>
          <a:xfrm>
            <a:off x="806012" y="2257417"/>
            <a:ext cx="356840" cy="487824"/>
            <a:chOff x="2385250" y="892625"/>
            <a:chExt cx="3018950" cy="4130600"/>
          </a:xfrm>
        </p:grpSpPr>
        <p:sp>
          <p:nvSpPr>
            <p:cNvPr id="127" name="Google Shape;127;p21"/>
            <p:cNvSpPr/>
            <p:nvPr/>
          </p:nvSpPr>
          <p:spPr>
            <a:xfrm>
              <a:off x="2385250" y="892625"/>
              <a:ext cx="3018950" cy="4130600"/>
            </a:xfrm>
            <a:custGeom>
              <a:avLst/>
              <a:gdLst/>
              <a:ahLst/>
              <a:cxnLst/>
              <a:rect l="l" t="t" r="r" b="b"/>
              <a:pathLst>
                <a:path w="120758" h="165224" extrusionOk="0">
                  <a:moveTo>
                    <a:pt x="18007" y="0"/>
                  </a:moveTo>
                  <a:lnTo>
                    <a:pt x="202" y="10345"/>
                  </a:lnTo>
                  <a:lnTo>
                    <a:pt x="0" y="92841"/>
                  </a:lnTo>
                  <a:lnTo>
                    <a:pt x="75051" y="136174"/>
                  </a:lnTo>
                  <a:lnTo>
                    <a:pt x="89800" y="165224"/>
                  </a:lnTo>
                  <a:lnTo>
                    <a:pt x="107605" y="154879"/>
                  </a:lnTo>
                  <a:lnTo>
                    <a:pt x="107621" y="149326"/>
                  </a:lnTo>
                  <a:lnTo>
                    <a:pt x="120556" y="141804"/>
                  </a:lnTo>
                  <a:lnTo>
                    <a:pt x="120757" y="59309"/>
                  </a:lnTo>
                  <a:lnTo>
                    <a:pt x="18007" y="0"/>
                  </a:lnTo>
                  <a:close/>
                </a:path>
              </a:pathLst>
            </a:custGeom>
            <a:solidFill>
              <a:srgbClr val="B1D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4630250" y="4252000"/>
              <a:ext cx="446700" cy="771225"/>
            </a:xfrm>
            <a:custGeom>
              <a:avLst/>
              <a:gdLst/>
              <a:ahLst/>
              <a:cxnLst/>
              <a:rect l="l" t="t" r="r" b="b"/>
              <a:pathLst>
                <a:path w="17868" h="30849" extrusionOk="0">
                  <a:moveTo>
                    <a:pt x="17867" y="0"/>
                  </a:moveTo>
                  <a:lnTo>
                    <a:pt x="47" y="10345"/>
                  </a:lnTo>
                  <a:lnTo>
                    <a:pt x="0" y="30849"/>
                  </a:lnTo>
                  <a:lnTo>
                    <a:pt x="17805" y="20504"/>
                  </a:lnTo>
                  <a:lnTo>
                    <a:pt x="1786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4953625" y="2375325"/>
              <a:ext cx="450575" cy="2321425"/>
            </a:xfrm>
            <a:custGeom>
              <a:avLst/>
              <a:gdLst/>
              <a:ahLst/>
              <a:cxnLst/>
              <a:rect l="l" t="t" r="r" b="b"/>
              <a:pathLst>
                <a:path w="18023" h="92857" extrusionOk="0">
                  <a:moveTo>
                    <a:pt x="18022" y="1"/>
                  </a:moveTo>
                  <a:lnTo>
                    <a:pt x="202" y="10361"/>
                  </a:lnTo>
                  <a:lnTo>
                    <a:pt x="0" y="92857"/>
                  </a:lnTo>
                  <a:lnTo>
                    <a:pt x="17821" y="82496"/>
                  </a:lnTo>
                  <a:lnTo>
                    <a:pt x="1802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a:off x="2390275" y="892625"/>
              <a:ext cx="3013925" cy="1741750"/>
            </a:xfrm>
            <a:custGeom>
              <a:avLst/>
              <a:gdLst/>
              <a:ahLst/>
              <a:cxnLst/>
              <a:rect l="l" t="t" r="r" b="b"/>
              <a:pathLst>
                <a:path w="120557" h="69670" extrusionOk="0">
                  <a:moveTo>
                    <a:pt x="17806" y="0"/>
                  </a:moveTo>
                  <a:lnTo>
                    <a:pt x="1" y="10345"/>
                  </a:lnTo>
                  <a:lnTo>
                    <a:pt x="102736" y="69669"/>
                  </a:lnTo>
                  <a:lnTo>
                    <a:pt x="120556" y="59309"/>
                  </a:lnTo>
                  <a:lnTo>
                    <a:pt x="17806"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a:off x="2385250" y="1151250"/>
              <a:ext cx="2573425" cy="3871975"/>
            </a:xfrm>
            <a:custGeom>
              <a:avLst/>
              <a:gdLst/>
              <a:ahLst/>
              <a:cxnLst/>
              <a:rect l="l" t="t" r="r" b="b"/>
              <a:pathLst>
                <a:path w="102937" h="154879" extrusionOk="0">
                  <a:moveTo>
                    <a:pt x="202" y="0"/>
                  </a:moveTo>
                  <a:lnTo>
                    <a:pt x="0" y="82496"/>
                  </a:lnTo>
                  <a:lnTo>
                    <a:pt x="75051" y="125829"/>
                  </a:lnTo>
                  <a:lnTo>
                    <a:pt x="89800" y="154879"/>
                  </a:lnTo>
                  <a:lnTo>
                    <a:pt x="89847" y="134375"/>
                  </a:lnTo>
                  <a:lnTo>
                    <a:pt x="102735" y="141820"/>
                  </a:lnTo>
                  <a:lnTo>
                    <a:pt x="102937" y="59324"/>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p:nvPr/>
          </p:nvSpPr>
          <p:spPr>
            <a:xfrm>
              <a:off x="2667525" y="2249500"/>
              <a:ext cx="590150" cy="663000"/>
            </a:xfrm>
            <a:custGeom>
              <a:avLst/>
              <a:gdLst/>
              <a:ahLst/>
              <a:cxnLst/>
              <a:rect l="l" t="t" r="r" b="b"/>
              <a:pathLst>
                <a:path w="23606" h="26520" extrusionOk="0">
                  <a:moveTo>
                    <a:pt x="15579" y="25878"/>
                  </a:moveTo>
                  <a:lnTo>
                    <a:pt x="15525" y="25910"/>
                  </a:lnTo>
                  <a:cubicBezTo>
                    <a:pt x="15546" y="25899"/>
                    <a:pt x="15564" y="25889"/>
                    <a:pt x="15579" y="25878"/>
                  </a:cubicBezTo>
                  <a:close/>
                  <a:moveTo>
                    <a:pt x="10457" y="1"/>
                  </a:moveTo>
                  <a:cubicBezTo>
                    <a:pt x="9569" y="1"/>
                    <a:pt x="8761" y="210"/>
                    <a:pt x="8065" y="614"/>
                  </a:cubicBezTo>
                  <a:lnTo>
                    <a:pt x="2668" y="3762"/>
                  </a:lnTo>
                  <a:lnTo>
                    <a:pt x="2683" y="3762"/>
                  </a:lnTo>
                  <a:cubicBezTo>
                    <a:pt x="1039" y="4708"/>
                    <a:pt x="16" y="6724"/>
                    <a:pt x="16" y="9594"/>
                  </a:cubicBezTo>
                  <a:cubicBezTo>
                    <a:pt x="0" y="15363"/>
                    <a:pt x="4048" y="22374"/>
                    <a:pt x="9073" y="25274"/>
                  </a:cubicBezTo>
                  <a:cubicBezTo>
                    <a:pt x="10530" y="26120"/>
                    <a:pt x="11909" y="26520"/>
                    <a:pt x="13131" y="26520"/>
                  </a:cubicBezTo>
                  <a:cubicBezTo>
                    <a:pt x="14082" y="26520"/>
                    <a:pt x="14939" y="26278"/>
                    <a:pt x="15665" y="25817"/>
                  </a:cubicBezTo>
                  <a:lnTo>
                    <a:pt x="15665" y="25817"/>
                  </a:lnTo>
                  <a:cubicBezTo>
                    <a:pt x="15634" y="25837"/>
                    <a:pt x="15610" y="25858"/>
                    <a:pt x="15579" y="25878"/>
                  </a:cubicBezTo>
                  <a:lnTo>
                    <a:pt x="15579" y="25878"/>
                  </a:lnTo>
                  <a:lnTo>
                    <a:pt x="20938" y="22761"/>
                  </a:lnTo>
                  <a:cubicBezTo>
                    <a:pt x="22567" y="21815"/>
                    <a:pt x="23575" y="19799"/>
                    <a:pt x="23590" y="16945"/>
                  </a:cubicBezTo>
                  <a:cubicBezTo>
                    <a:pt x="23606" y="11160"/>
                    <a:pt x="19558" y="4150"/>
                    <a:pt x="14533" y="1249"/>
                  </a:cubicBezTo>
                  <a:cubicBezTo>
                    <a:pt x="13074" y="403"/>
                    <a:pt x="11688" y="1"/>
                    <a:pt x="10457"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3320475" y="2626400"/>
              <a:ext cx="590150" cy="663000"/>
            </a:xfrm>
            <a:custGeom>
              <a:avLst/>
              <a:gdLst/>
              <a:ahLst/>
              <a:cxnLst/>
              <a:rect l="l" t="t" r="r" b="b"/>
              <a:pathLst>
                <a:path w="23606" h="26520" extrusionOk="0">
                  <a:moveTo>
                    <a:pt x="10452" y="0"/>
                  </a:moveTo>
                  <a:cubicBezTo>
                    <a:pt x="9566" y="0"/>
                    <a:pt x="8761" y="210"/>
                    <a:pt x="8065" y="613"/>
                  </a:cubicBezTo>
                  <a:lnTo>
                    <a:pt x="2668" y="3761"/>
                  </a:lnTo>
                  <a:lnTo>
                    <a:pt x="2683" y="3761"/>
                  </a:lnTo>
                  <a:cubicBezTo>
                    <a:pt x="1039" y="4707"/>
                    <a:pt x="16" y="6724"/>
                    <a:pt x="16" y="9593"/>
                  </a:cubicBezTo>
                  <a:cubicBezTo>
                    <a:pt x="0" y="15363"/>
                    <a:pt x="4048" y="22388"/>
                    <a:pt x="9058" y="25273"/>
                  </a:cubicBezTo>
                  <a:cubicBezTo>
                    <a:pt x="10524" y="26119"/>
                    <a:pt x="11906" y="26519"/>
                    <a:pt x="13130" y="26519"/>
                  </a:cubicBezTo>
                  <a:cubicBezTo>
                    <a:pt x="14082" y="26519"/>
                    <a:pt x="14939" y="26277"/>
                    <a:pt x="15665" y="25816"/>
                  </a:cubicBezTo>
                  <a:lnTo>
                    <a:pt x="15665" y="25816"/>
                  </a:lnTo>
                  <a:cubicBezTo>
                    <a:pt x="15618" y="25847"/>
                    <a:pt x="15572" y="25878"/>
                    <a:pt x="15525" y="25909"/>
                  </a:cubicBezTo>
                  <a:lnTo>
                    <a:pt x="20938" y="22776"/>
                  </a:lnTo>
                  <a:cubicBezTo>
                    <a:pt x="22567" y="21815"/>
                    <a:pt x="23575" y="19814"/>
                    <a:pt x="23590" y="16945"/>
                  </a:cubicBezTo>
                  <a:cubicBezTo>
                    <a:pt x="23606" y="11175"/>
                    <a:pt x="19542" y="4149"/>
                    <a:pt x="14533" y="1249"/>
                  </a:cubicBezTo>
                  <a:cubicBezTo>
                    <a:pt x="13065" y="402"/>
                    <a:pt x="11680" y="0"/>
                    <a:pt x="10452"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a:off x="3973425" y="3003650"/>
              <a:ext cx="590150" cy="662625"/>
            </a:xfrm>
            <a:custGeom>
              <a:avLst/>
              <a:gdLst/>
              <a:ahLst/>
              <a:cxnLst/>
              <a:rect l="l" t="t" r="r" b="b"/>
              <a:pathLst>
                <a:path w="23606" h="26505" extrusionOk="0">
                  <a:moveTo>
                    <a:pt x="10446" y="1"/>
                  </a:moveTo>
                  <a:cubicBezTo>
                    <a:pt x="9558" y="1"/>
                    <a:pt x="8755" y="211"/>
                    <a:pt x="8065" y="614"/>
                  </a:cubicBezTo>
                  <a:lnTo>
                    <a:pt x="2652" y="3747"/>
                  </a:lnTo>
                  <a:lnTo>
                    <a:pt x="2668" y="3747"/>
                  </a:lnTo>
                  <a:cubicBezTo>
                    <a:pt x="1039" y="4677"/>
                    <a:pt x="16" y="6709"/>
                    <a:pt x="16" y="9578"/>
                  </a:cubicBezTo>
                  <a:cubicBezTo>
                    <a:pt x="0" y="15348"/>
                    <a:pt x="4048" y="22358"/>
                    <a:pt x="9073" y="25258"/>
                  </a:cubicBezTo>
                  <a:cubicBezTo>
                    <a:pt x="10530" y="26105"/>
                    <a:pt x="11909" y="26504"/>
                    <a:pt x="13134" y="26504"/>
                  </a:cubicBezTo>
                  <a:cubicBezTo>
                    <a:pt x="14087" y="26504"/>
                    <a:pt x="14948" y="26263"/>
                    <a:pt x="15680" y="25801"/>
                  </a:cubicBezTo>
                  <a:lnTo>
                    <a:pt x="15680" y="25801"/>
                  </a:lnTo>
                  <a:cubicBezTo>
                    <a:pt x="15634" y="25832"/>
                    <a:pt x="15587" y="25863"/>
                    <a:pt x="15541" y="25894"/>
                  </a:cubicBezTo>
                  <a:lnTo>
                    <a:pt x="20938" y="22746"/>
                  </a:lnTo>
                  <a:cubicBezTo>
                    <a:pt x="22567" y="21800"/>
                    <a:pt x="23575" y="19799"/>
                    <a:pt x="23590" y="16930"/>
                  </a:cubicBezTo>
                  <a:cubicBezTo>
                    <a:pt x="23606" y="11160"/>
                    <a:pt x="19542" y="4134"/>
                    <a:pt x="14533" y="1250"/>
                  </a:cubicBezTo>
                  <a:cubicBezTo>
                    <a:pt x="13065" y="403"/>
                    <a:pt x="11675" y="1"/>
                    <a:pt x="10446"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a:off x="2734200" y="2249500"/>
              <a:ext cx="296650" cy="109575"/>
            </a:xfrm>
            <a:custGeom>
              <a:avLst/>
              <a:gdLst/>
              <a:ahLst/>
              <a:cxnLst/>
              <a:rect l="l" t="t" r="r" b="b"/>
              <a:pathLst>
                <a:path w="11866" h="4383" extrusionOk="0">
                  <a:moveTo>
                    <a:pt x="9" y="3757"/>
                  </a:moveTo>
                  <a:cubicBezTo>
                    <a:pt x="7" y="3759"/>
                    <a:pt x="4" y="3760"/>
                    <a:pt x="1" y="3762"/>
                  </a:cubicBezTo>
                  <a:lnTo>
                    <a:pt x="9" y="3757"/>
                  </a:lnTo>
                  <a:close/>
                  <a:moveTo>
                    <a:pt x="7785" y="1"/>
                  </a:moveTo>
                  <a:cubicBezTo>
                    <a:pt x="6899" y="1"/>
                    <a:pt x="6094" y="210"/>
                    <a:pt x="5398" y="614"/>
                  </a:cubicBezTo>
                  <a:lnTo>
                    <a:pt x="9" y="3757"/>
                  </a:lnTo>
                  <a:lnTo>
                    <a:pt x="9" y="3757"/>
                  </a:lnTo>
                  <a:cubicBezTo>
                    <a:pt x="699" y="3356"/>
                    <a:pt x="1502" y="3148"/>
                    <a:pt x="2389" y="3148"/>
                  </a:cubicBezTo>
                  <a:cubicBezTo>
                    <a:pt x="3616" y="3148"/>
                    <a:pt x="5003" y="3546"/>
                    <a:pt x="6468" y="4382"/>
                  </a:cubicBezTo>
                  <a:lnTo>
                    <a:pt x="11866" y="1249"/>
                  </a:lnTo>
                  <a:cubicBezTo>
                    <a:pt x="10398" y="403"/>
                    <a:pt x="9013" y="1"/>
                    <a:pt x="7785"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p:nvPr/>
          </p:nvSpPr>
          <p:spPr>
            <a:xfrm>
              <a:off x="2895900" y="2280725"/>
              <a:ext cx="361775" cy="616150"/>
            </a:xfrm>
            <a:custGeom>
              <a:avLst/>
              <a:gdLst/>
              <a:ahLst/>
              <a:cxnLst/>
              <a:rect l="l" t="t" r="r" b="b"/>
              <a:pathLst>
                <a:path w="14471" h="24646" extrusionOk="0">
                  <a:moveTo>
                    <a:pt x="5398" y="0"/>
                  </a:moveTo>
                  <a:lnTo>
                    <a:pt x="0" y="3133"/>
                  </a:lnTo>
                  <a:cubicBezTo>
                    <a:pt x="5010" y="6034"/>
                    <a:pt x="9058" y="13060"/>
                    <a:pt x="9042" y="18829"/>
                  </a:cubicBezTo>
                  <a:cubicBezTo>
                    <a:pt x="9042" y="21672"/>
                    <a:pt x="8042" y="23684"/>
                    <a:pt x="6409" y="24634"/>
                  </a:cubicBezTo>
                  <a:lnTo>
                    <a:pt x="6409" y="24634"/>
                  </a:lnTo>
                  <a:lnTo>
                    <a:pt x="11803" y="21512"/>
                  </a:lnTo>
                  <a:cubicBezTo>
                    <a:pt x="13432" y="20566"/>
                    <a:pt x="14440" y="18550"/>
                    <a:pt x="14455" y="15681"/>
                  </a:cubicBezTo>
                  <a:cubicBezTo>
                    <a:pt x="14471" y="9911"/>
                    <a:pt x="10423" y="2901"/>
                    <a:pt x="5398" y="0"/>
                  </a:cubicBezTo>
                  <a:close/>
                  <a:moveTo>
                    <a:pt x="6409" y="24634"/>
                  </a:moveTo>
                  <a:lnTo>
                    <a:pt x="6390" y="24645"/>
                  </a:lnTo>
                  <a:cubicBezTo>
                    <a:pt x="6396" y="24642"/>
                    <a:pt x="6403" y="24638"/>
                    <a:pt x="6409" y="24634"/>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a:off x="3387150" y="2626400"/>
              <a:ext cx="296650" cy="109950"/>
            </a:xfrm>
            <a:custGeom>
              <a:avLst/>
              <a:gdLst/>
              <a:ahLst/>
              <a:cxnLst/>
              <a:rect l="l" t="t" r="r" b="b"/>
              <a:pathLst>
                <a:path w="11866" h="4398" extrusionOk="0">
                  <a:moveTo>
                    <a:pt x="9" y="3756"/>
                  </a:moveTo>
                  <a:cubicBezTo>
                    <a:pt x="7" y="3758"/>
                    <a:pt x="4" y="3760"/>
                    <a:pt x="1" y="3761"/>
                  </a:cubicBezTo>
                  <a:lnTo>
                    <a:pt x="9" y="3756"/>
                  </a:lnTo>
                  <a:close/>
                  <a:moveTo>
                    <a:pt x="7785" y="0"/>
                  </a:moveTo>
                  <a:cubicBezTo>
                    <a:pt x="6899" y="0"/>
                    <a:pt x="6094" y="210"/>
                    <a:pt x="5398" y="613"/>
                  </a:cubicBezTo>
                  <a:lnTo>
                    <a:pt x="9" y="3756"/>
                  </a:lnTo>
                  <a:lnTo>
                    <a:pt x="9" y="3756"/>
                  </a:lnTo>
                  <a:cubicBezTo>
                    <a:pt x="697" y="3356"/>
                    <a:pt x="1498" y="3149"/>
                    <a:pt x="2380" y="3149"/>
                  </a:cubicBezTo>
                  <a:cubicBezTo>
                    <a:pt x="3608" y="3149"/>
                    <a:pt x="4994" y="3551"/>
                    <a:pt x="6453" y="4397"/>
                  </a:cubicBezTo>
                  <a:lnTo>
                    <a:pt x="11866" y="1249"/>
                  </a:lnTo>
                  <a:cubicBezTo>
                    <a:pt x="10398" y="402"/>
                    <a:pt x="9013" y="0"/>
                    <a:pt x="7785"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p:nvPr/>
          </p:nvSpPr>
          <p:spPr>
            <a:xfrm>
              <a:off x="3548450" y="2657600"/>
              <a:ext cx="362175" cy="616550"/>
            </a:xfrm>
            <a:custGeom>
              <a:avLst/>
              <a:gdLst/>
              <a:ahLst/>
              <a:cxnLst/>
              <a:rect l="l" t="t" r="r" b="b"/>
              <a:pathLst>
                <a:path w="14487" h="24662" extrusionOk="0">
                  <a:moveTo>
                    <a:pt x="5414" y="1"/>
                  </a:moveTo>
                  <a:lnTo>
                    <a:pt x="1" y="3149"/>
                  </a:lnTo>
                  <a:cubicBezTo>
                    <a:pt x="5026" y="6034"/>
                    <a:pt x="9074" y="13060"/>
                    <a:pt x="9058" y="18829"/>
                  </a:cubicBezTo>
                  <a:cubicBezTo>
                    <a:pt x="9058" y="21699"/>
                    <a:pt x="8035" y="23699"/>
                    <a:pt x="6406" y="24661"/>
                  </a:cubicBezTo>
                  <a:lnTo>
                    <a:pt x="11819" y="21513"/>
                  </a:lnTo>
                  <a:cubicBezTo>
                    <a:pt x="13448" y="20567"/>
                    <a:pt x="14456" y="18550"/>
                    <a:pt x="14471" y="15681"/>
                  </a:cubicBezTo>
                  <a:cubicBezTo>
                    <a:pt x="14487" y="9927"/>
                    <a:pt x="10423" y="2901"/>
                    <a:pt x="5414" y="1"/>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p:nvPr/>
          </p:nvSpPr>
          <p:spPr>
            <a:xfrm>
              <a:off x="3320475" y="2705125"/>
              <a:ext cx="454825" cy="584150"/>
            </a:xfrm>
            <a:custGeom>
              <a:avLst/>
              <a:gdLst/>
              <a:ahLst/>
              <a:cxnLst/>
              <a:rect l="l" t="t" r="r" b="b"/>
              <a:pathLst>
                <a:path w="18193" h="23366" extrusionOk="0">
                  <a:moveTo>
                    <a:pt x="5048" y="0"/>
                  </a:moveTo>
                  <a:cubicBezTo>
                    <a:pt x="2075" y="0"/>
                    <a:pt x="27" y="2359"/>
                    <a:pt x="16" y="6444"/>
                  </a:cubicBezTo>
                  <a:cubicBezTo>
                    <a:pt x="0" y="12198"/>
                    <a:pt x="4064" y="19224"/>
                    <a:pt x="9073" y="22124"/>
                  </a:cubicBezTo>
                  <a:cubicBezTo>
                    <a:pt x="10535" y="22966"/>
                    <a:pt x="11918" y="23365"/>
                    <a:pt x="13144" y="23365"/>
                  </a:cubicBezTo>
                  <a:cubicBezTo>
                    <a:pt x="16118" y="23365"/>
                    <a:pt x="18166" y="21014"/>
                    <a:pt x="18177" y="16928"/>
                  </a:cubicBezTo>
                  <a:cubicBezTo>
                    <a:pt x="18193" y="11159"/>
                    <a:pt x="14145" y="4133"/>
                    <a:pt x="9120" y="1248"/>
                  </a:cubicBezTo>
                  <a:cubicBezTo>
                    <a:pt x="7657" y="401"/>
                    <a:pt x="6274" y="0"/>
                    <a:pt x="5048"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a:off x="4039725" y="3003275"/>
              <a:ext cx="297025" cy="109950"/>
            </a:xfrm>
            <a:custGeom>
              <a:avLst/>
              <a:gdLst/>
              <a:ahLst/>
              <a:cxnLst/>
              <a:rect l="l" t="t" r="r" b="b"/>
              <a:pathLst>
                <a:path w="11881" h="4398" extrusionOk="0">
                  <a:moveTo>
                    <a:pt x="7794" y="0"/>
                  </a:moveTo>
                  <a:cubicBezTo>
                    <a:pt x="6906" y="0"/>
                    <a:pt x="6103" y="210"/>
                    <a:pt x="5413" y="613"/>
                  </a:cubicBezTo>
                  <a:lnTo>
                    <a:pt x="0" y="3762"/>
                  </a:lnTo>
                  <a:cubicBezTo>
                    <a:pt x="698" y="3364"/>
                    <a:pt x="1505" y="3155"/>
                    <a:pt x="2395" y="3155"/>
                  </a:cubicBezTo>
                  <a:cubicBezTo>
                    <a:pt x="3623" y="3155"/>
                    <a:pt x="5009" y="3552"/>
                    <a:pt x="6483" y="4398"/>
                  </a:cubicBezTo>
                  <a:lnTo>
                    <a:pt x="11881" y="1249"/>
                  </a:lnTo>
                  <a:cubicBezTo>
                    <a:pt x="10413" y="403"/>
                    <a:pt x="9023" y="0"/>
                    <a:pt x="7794"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4201400" y="3034875"/>
              <a:ext cx="362175" cy="616150"/>
            </a:xfrm>
            <a:custGeom>
              <a:avLst/>
              <a:gdLst/>
              <a:ahLst/>
              <a:cxnLst/>
              <a:rect l="l" t="t" r="r" b="b"/>
              <a:pathLst>
                <a:path w="14487" h="24646" extrusionOk="0">
                  <a:moveTo>
                    <a:pt x="5414" y="1"/>
                  </a:moveTo>
                  <a:lnTo>
                    <a:pt x="1" y="3134"/>
                  </a:lnTo>
                  <a:cubicBezTo>
                    <a:pt x="5026" y="6018"/>
                    <a:pt x="9074" y="13044"/>
                    <a:pt x="9058" y="18814"/>
                  </a:cubicBezTo>
                  <a:cubicBezTo>
                    <a:pt x="9043" y="21681"/>
                    <a:pt x="8036" y="23696"/>
                    <a:pt x="6410" y="24643"/>
                  </a:cubicBezTo>
                  <a:lnTo>
                    <a:pt x="6410" y="24643"/>
                  </a:lnTo>
                  <a:lnTo>
                    <a:pt x="11819" y="21497"/>
                  </a:lnTo>
                  <a:cubicBezTo>
                    <a:pt x="13448" y="20551"/>
                    <a:pt x="14456" y="18535"/>
                    <a:pt x="14456" y="15681"/>
                  </a:cubicBezTo>
                  <a:cubicBezTo>
                    <a:pt x="14487" y="9911"/>
                    <a:pt x="10423" y="2885"/>
                    <a:pt x="5414" y="1"/>
                  </a:cubicBezTo>
                  <a:close/>
                  <a:moveTo>
                    <a:pt x="6410" y="24643"/>
                  </a:moveTo>
                  <a:lnTo>
                    <a:pt x="6406" y="24645"/>
                  </a:lnTo>
                  <a:cubicBezTo>
                    <a:pt x="6408" y="24645"/>
                    <a:pt x="6409" y="24644"/>
                    <a:pt x="6410" y="24643"/>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3973425" y="3082075"/>
              <a:ext cx="454825" cy="584250"/>
            </a:xfrm>
            <a:custGeom>
              <a:avLst/>
              <a:gdLst/>
              <a:ahLst/>
              <a:cxnLst/>
              <a:rect l="l" t="t" r="r" b="b"/>
              <a:pathLst>
                <a:path w="18193" h="23370" extrusionOk="0">
                  <a:moveTo>
                    <a:pt x="5063" y="0"/>
                  </a:moveTo>
                  <a:cubicBezTo>
                    <a:pt x="2084" y="0"/>
                    <a:pt x="38" y="2364"/>
                    <a:pt x="16" y="6441"/>
                  </a:cubicBezTo>
                  <a:cubicBezTo>
                    <a:pt x="0" y="12195"/>
                    <a:pt x="4048" y="19221"/>
                    <a:pt x="9073" y="22121"/>
                  </a:cubicBezTo>
                  <a:cubicBezTo>
                    <a:pt x="10536" y="22968"/>
                    <a:pt x="11920" y="23370"/>
                    <a:pt x="13146" y="23370"/>
                  </a:cubicBezTo>
                  <a:cubicBezTo>
                    <a:pt x="16119" y="23370"/>
                    <a:pt x="18166" y="21011"/>
                    <a:pt x="18177" y="16926"/>
                  </a:cubicBezTo>
                  <a:cubicBezTo>
                    <a:pt x="18193" y="11156"/>
                    <a:pt x="14145" y="4146"/>
                    <a:pt x="9135" y="1246"/>
                  </a:cubicBezTo>
                  <a:cubicBezTo>
                    <a:pt x="7671" y="400"/>
                    <a:pt x="6288" y="0"/>
                    <a:pt x="5063"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22"/>
        <p:cNvGrpSpPr/>
        <p:nvPr/>
      </p:nvGrpSpPr>
      <p:grpSpPr>
        <a:xfrm>
          <a:off x="0" y="0"/>
          <a:ext cx="0" cy="0"/>
          <a:chOff x="0" y="0"/>
          <a:chExt cx="0" cy="0"/>
        </a:xfrm>
      </p:grpSpPr>
      <p:sp>
        <p:nvSpPr>
          <p:cNvPr id="2423" name="Google Shape;242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latin typeface="Lato"/>
                <a:ea typeface="Lato"/>
                <a:cs typeface="Lato"/>
                <a:sym typeface="Lato"/>
              </a:rPr>
              <a:t>Compare Landmarks Using R:</a:t>
            </a:r>
            <a:endParaRPr>
              <a:latin typeface="Lato"/>
              <a:ea typeface="Lato"/>
              <a:cs typeface="Lato"/>
              <a:sym typeface="Lato"/>
            </a:endParaRPr>
          </a:p>
        </p:txBody>
      </p:sp>
      <p:sp>
        <p:nvSpPr>
          <p:cNvPr id="2424" name="Google Shape;2424;p57"/>
          <p:cNvSpPr txBox="1">
            <a:spLocks noGrp="1"/>
          </p:cNvSpPr>
          <p:nvPr>
            <p:ph type="body" idx="1"/>
          </p:nvPr>
        </p:nvSpPr>
        <p:spPr>
          <a:xfrm>
            <a:off x="5128850" y="1017725"/>
            <a:ext cx="3053400" cy="34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At least ¼ of a mile to a Subway:</a:t>
            </a:r>
            <a:endParaRPr/>
          </a:p>
        </p:txBody>
      </p:sp>
      <p:pic>
        <p:nvPicPr>
          <p:cNvPr id="2425" name="Google Shape;2425;p57"/>
          <p:cNvPicPr preferRelativeResize="0"/>
          <p:nvPr/>
        </p:nvPicPr>
        <p:blipFill>
          <a:blip r:embed="rId3">
            <a:alphaModFix/>
          </a:blip>
          <a:stretch>
            <a:fillRect/>
          </a:stretch>
        </p:blipFill>
        <p:spPr>
          <a:xfrm>
            <a:off x="4653925" y="1438175"/>
            <a:ext cx="4003249" cy="3315575"/>
          </a:xfrm>
          <a:prstGeom prst="rect">
            <a:avLst/>
          </a:prstGeom>
          <a:noFill/>
          <a:ln>
            <a:noFill/>
          </a:ln>
        </p:spPr>
      </p:pic>
      <p:sp>
        <p:nvSpPr>
          <p:cNvPr id="2426" name="Google Shape;2426;p57"/>
          <p:cNvSpPr txBox="1">
            <a:spLocks noGrp="1"/>
          </p:cNvSpPr>
          <p:nvPr>
            <p:ph type="body" idx="1"/>
          </p:nvPr>
        </p:nvSpPr>
        <p:spPr>
          <a:xfrm>
            <a:off x="807100" y="1438175"/>
            <a:ext cx="2962500" cy="2684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Now that we’ve compared each landmark &amp; different conditions…</a:t>
            </a:r>
            <a:endParaRPr/>
          </a:p>
          <a:p>
            <a:pPr marL="457200" lvl="0" indent="0" algn="l" rtl="0">
              <a:spcBef>
                <a:spcPts val="1600"/>
              </a:spcBef>
              <a:spcAft>
                <a:spcPts val="0"/>
              </a:spcAft>
              <a:buNone/>
            </a:pPr>
            <a:endParaRPr/>
          </a:p>
          <a:p>
            <a:pPr marL="457200" lvl="0" indent="-304800" algn="l" rtl="0">
              <a:spcBef>
                <a:spcPts val="1600"/>
              </a:spcBef>
              <a:spcAft>
                <a:spcPts val="0"/>
              </a:spcAft>
              <a:buSzPts val="1200"/>
              <a:buChar char="★"/>
            </a:pPr>
            <a:r>
              <a:rPr lang="es"/>
              <a:t>We will rank each landmark according to most popular in terms of all around Airbnb Status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58"/>
          <p:cNvSpPr txBox="1">
            <a:spLocks noGrp="1"/>
          </p:cNvSpPr>
          <p:nvPr>
            <p:ph type="title"/>
          </p:nvPr>
        </p:nvSpPr>
        <p:spPr>
          <a:xfrm>
            <a:off x="5179313" y="413625"/>
            <a:ext cx="2616300" cy="59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Rankings:</a:t>
            </a:r>
            <a:endParaRPr/>
          </a:p>
        </p:txBody>
      </p:sp>
      <p:sp>
        <p:nvSpPr>
          <p:cNvPr id="2432" name="Google Shape;2432;p58"/>
          <p:cNvSpPr txBox="1">
            <a:spLocks noGrp="1"/>
          </p:cNvSpPr>
          <p:nvPr>
            <p:ph type="body" idx="1"/>
          </p:nvPr>
        </p:nvSpPr>
        <p:spPr>
          <a:xfrm>
            <a:off x="648389" y="794775"/>
            <a:ext cx="6960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Empire State Building</a:t>
            </a:r>
            <a:endParaRPr sz="700"/>
          </a:p>
        </p:txBody>
      </p:sp>
      <p:pic>
        <p:nvPicPr>
          <p:cNvPr id="2433" name="Google Shape;2433;p58"/>
          <p:cNvPicPr preferRelativeResize="0"/>
          <p:nvPr/>
        </p:nvPicPr>
        <p:blipFill>
          <a:blip r:embed="rId3">
            <a:alphaModFix/>
          </a:blip>
          <a:stretch>
            <a:fillRect/>
          </a:stretch>
        </p:blipFill>
        <p:spPr>
          <a:xfrm>
            <a:off x="4469650" y="1279312"/>
            <a:ext cx="4505576" cy="3435812"/>
          </a:xfrm>
          <a:prstGeom prst="rect">
            <a:avLst/>
          </a:prstGeom>
          <a:noFill/>
          <a:ln>
            <a:noFill/>
          </a:ln>
        </p:spPr>
      </p:pic>
      <p:cxnSp>
        <p:nvCxnSpPr>
          <p:cNvPr id="2434" name="Google Shape;2434;p58"/>
          <p:cNvCxnSpPr/>
          <p:nvPr/>
        </p:nvCxnSpPr>
        <p:spPr>
          <a:xfrm rot="10800000">
            <a:off x="884217" y="1133433"/>
            <a:ext cx="0" cy="304800"/>
          </a:xfrm>
          <a:prstGeom prst="straightConnector1">
            <a:avLst/>
          </a:prstGeom>
          <a:noFill/>
          <a:ln w="9525" cap="flat" cmpd="sng">
            <a:solidFill>
              <a:schemeClr val="lt1"/>
            </a:solidFill>
            <a:prstDash val="solid"/>
            <a:round/>
            <a:headEnd type="none" w="med" len="med"/>
            <a:tailEnd type="none" w="med" len="med"/>
          </a:ln>
        </p:spPr>
      </p:cxnSp>
      <p:cxnSp>
        <p:nvCxnSpPr>
          <p:cNvPr id="2435" name="Google Shape;2435;p58"/>
          <p:cNvCxnSpPr/>
          <p:nvPr/>
        </p:nvCxnSpPr>
        <p:spPr>
          <a:xfrm rot="10800000">
            <a:off x="664460" y="1579729"/>
            <a:ext cx="0" cy="273300"/>
          </a:xfrm>
          <a:prstGeom prst="straightConnector1">
            <a:avLst/>
          </a:prstGeom>
          <a:noFill/>
          <a:ln w="9525" cap="flat" cmpd="sng">
            <a:solidFill>
              <a:schemeClr val="lt1"/>
            </a:solidFill>
            <a:prstDash val="solid"/>
            <a:round/>
            <a:headEnd type="none" w="med" len="med"/>
            <a:tailEnd type="none" w="med" len="med"/>
          </a:ln>
        </p:spPr>
      </p:cxnSp>
      <p:cxnSp>
        <p:nvCxnSpPr>
          <p:cNvPr id="2436" name="Google Shape;2436;p58"/>
          <p:cNvCxnSpPr/>
          <p:nvPr/>
        </p:nvCxnSpPr>
        <p:spPr>
          <a:xfrm rot="10800000">
            <a:off x="1366608" y="1581542"/>
            <a:ext cx="0" cy="273300"/>
          </a:xfrm>
          <a:prstGeom prst="straightConnector1">
            <a:avLst/>
          </a:prstGeom>
          <a:noFill/>
          <a:ln w="9525" cap="flat" cmpd="sng">
            <a:solidFill>
              <a:schemeClr val="lt1"/>
            </a:solidFill>
            <a:prstDash val="solid"/>
            <a:round/>
            <a:headEnd type="none" w="med" len="med"/>
            <a:tailEnd type="none" w="med" len="med"/>
          </a:ln>
        </p:spPr>
      </p:cxnSp>
      <p:grpSp>
        <p:nvGrpSpPr>
          <p:cNvPr id="2437" name="Google Shape;2437;p58"/>
          <p:cNvGrpSpPr/>
          <p:nvPr/>
        </p:nvGrpSpPr>
        <p:grpSpPr>
          <a:xfrm>
            <a:off x="584815" y="1334436"/>
            <a:ext cx="908584" cy="969484"/>
            <a:chOff x="1627175" y="238125"/>
            <a:chExt cx="4349375" cy="5229150"/>
          </a:xfrm>
        </p:grpSpPr>
        <p:sp>
          <p:nvSpPr>
            <p:cNvPr id="2438" name="Google Shape;2438;p58"/>
            <p:cNvSpPr/>
            <p:nvPr/>
          </p:nvSpPr>
          <p:spPr>
            <a:xfrm>
              <a:off x="1627175" y="238125"/>
              <a:ext cx="4349375" cy="5229150"/>
            </a:xfrm>
            <a:custGeom>
              <a:avLst/>
              <a:gdLst/>
              <a:ahLst/>
              <a:cxnLst/>
              <a:rect l="l" t="t" r="r" b="b"/>
              <a:pathLst>
                <a:path w="173975" h="209166" extrusionOk="0">
                  <a:moveTo>
                    <a:pt x="86765" y="0"/>
                  </a:moveTo>
                  <a:lnTo>
                    <a:pt x="44980" y="24309"/>
                  </a:lnTo>
                  <a:lnTo>
                    <a:pt x="44891" y="91970"/>
                  </a:lnTo>
                  <a:lnTo>
                    <a:pt x="148" y="117994"/>
                  </a:lnTo>
                  <a:lnTo>
                    <a:pt x="0" y="183999"/>
                  </a:lnTo>
                  <a:lnTo>
                    <a:pt x="43590" y="209166"/>
                  </a:lnTo>
                  <a:lnTo>
                    <a:pt x="88421" y="183112"/>
                  </a:lnTo>
                  <a:lnTo>
                    <a:pt x="132011" y="208308"/>
                  </a:lnTo>
                  <a:lnTo>
                    <a:pt x="173827" y="183999"/>
                  </a:lnTo>
                  <a:lnTo>
                    <a:pt x="173974" y="93271"/>
                  </a:lnTo>
                  <a:lnTo>
                    <a:pt x="130385" y="68076"/>
                  </a:lnTo>
                  <a:lnTo>
                    <a:pt x="130326" y="68105"/>
                  </a:lnTo>
                  <a:lnTo>
                    <a:pt x="130385" y="25166"/>
                  </a:lnTo>
                  <a:lnTo>
                    <a:pt x="86765" y="0"/>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8"/>
            <p:cNvSpPr/>
            <p:nvPr/>
          </p:nvSpPr>
          <p:spPr>
            <a:xfrm>
              <a:off x="2751650" y="238125"/>
              <a:ext cx="2135150" cy="1236875"/>
            </a:xfrm>
            <a:custGeom>
              <a:avLst/>
              <a:gdLst/>
              <a:ahLst/>
              <a:cxnLst/>
              <a:rect l="l" t="t" r="r" b="b"/>
              <a:pathLst>
                <a:path w="85406" h="49475" extrusionOk="0">
                  <a:moveTo>
                    <a:pt x="41786" y="0"/>
                  </a:moveTo>
                  <a:lnTo>
                    <a:pt x="1" y="24309"/>
                  </a:lnTo>
                  <a:lnTo>
                    <a:pt x="43590" y="49475"/>
                  </a:lnTo>
                  <a:lnTo>
                    <a:pt x="85406" y="25166"/>
                  </a:lnTo>
                  <a:lnTo>
                    <a:pt x="41786"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8"/>
            <p:cNvSpPr/>
            <p:nvPr/>
          </p:nvSpPr>
          <p:spPr>
            <a:xfrm>
              <a:off x="3837700" y="867275"/>
              <a:ext cx="1049100" cy="3948675"/>
            </a:xfrm>
            <a:custGeom>
              <a:avLst/>
              <a:gdLst/>
              <a:ahLst/>
              <a:cxnLst/>
              <a:rect l="l" t="t" r="r" b="b"/>
              <a:pathLst>
                <a:path w="41964" h="157947" extrusionOk="0">
                  <a:moveTo>
                    <a:pt x="41964" y="0"/>
                  </a:moveTo>
                  <a:lnTo>
                    <a:pt x="148" y="24309"/>
                  </a:lnTo>
                  <a:lnTo>
                    <a:pt x="0" y="157946"/>
                  </a:lnTo>
                  <a:lnTo>
                    <a:pt x="41816" y="133667"/>
                  </a:lnTo>
                  <a:lnTo>
                    <a:pt x="4196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8"/>
            <p:cNvSpPr/>
            <p:nvPr/>
          </p:nvSpPr>
          <p:spPr>
            <a:xfrm>
              <a:off x="2747950" y="845825"/>
              <a:ext cx="1093475" cy="3970125"/>
            </a:xfrm>
            <a:custGeom>
              <a:avLst/>
              <a:gdLst/>
              <a:ahLst/>
              <a:cxnLst/>
              <a:rect l="l" t="t" r="r" b="b"/>
              <a:pathLst>
                <a:path w="43739" h="158805" extrusionOk="0">
                  <a:moveTo>
                    <a:pt x="149" y="1"/>
                  </a:moveTo>
                  <a:lnTo>
                    <a:pt x="1" y="133638"/>
                  </a:lnTo>
                  <a:lnTo>
                    <a:pt x="43590" y="158804"/>
                  </a:lnTo>
                  <a:lnTo>
                    <a:pt x="43738" y="25167"/>
                  </a:lnTo>
                  <a:lnTo>
                    <a:pt x="149"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8"/>
            <p:cNvSpPr/>
            <p:nvPr/>
          </p:nvSpPr>
          <p:spPr>
            <a:xfrm>
              <a:off x="3841400" y="1946840"/>
              <a:ext cx="2135150" cy="1236900"/>
            </a:xfrm>
            <a:custGeom>
              <a:avLst/>
              <a:gdLst/>
              <a:ahLst/>
              <a:cxnLst/>
              <a:rect l="l" t="t" r="r" b="b"/>
              <a:pathLst>
                <a:path w="85406" h="49476" extrusionOk="0">
                  <a:moveTo>
                    <a:pt x="41816" y="1"/>
                  </a:moveTo>
                  <a:lnTo>
                    <a:pt x="0" y="24309"/>
                  </a:lnTo>
                  <a:lnTo>
                    <a:pt x="43590" y="49475"/>
                  </a:lnTo>
                  <a:lnTo>
                    <a:pt x="85405" y="25196"/>
                  </a:lnTo>
                  <a:lnTo>
                    <a:pt x="41816"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8"/>
            <p:cNvSpPr/>
            <p:nvPr/>
          </p:nvSpPr>
          <p:spPr>
            <a:xfrm>
              <a:off x="4920610" y="2569900"/>
              <a:ext cx="1049100" cy="2875925"/>
            </a:xfrm>
            <a:custGeom>
              <a:avLst/>
              <a:gdLst/>
              <a:ahLst/>
              <a:cxnLst/>
              <a:rect l="l" t="t" r="r" b="b"/>
              <a:pathLst>
                <a:path w="41964" h="115037" extrusionOk="0">
                  <a:moveTo>
                    <a:pt x="41963" y="0"/>
                  </a:moveTo>
                  <a:lnTo>
                    <a:pt x="148" y="24279"/>
                  </a:lnTo>
                  <a:lnTo>
                    <a:pt x="0" y="115037"/>
                  </a:lnTo>
                  <a:lnTo>
                    <a:pt x="41816" y="90728"/>
                  </a:lnTo>
                  <a:lnTo>
                    <a:pt x="41963"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8"/>
            <p:cNvSpPr/>
            <p:nvPr/>
          </p:nvSpPr>
          <p:spPr>
            <a:xfrm>
              <a:off x="3837700" y="2547725"/>
              <a:ext cx="1093475" cy="2898100"/>
            </a:xfrm>
            <a:custGeom>
              <a:avLst/>
              <a:gdLst/>
              <a:ahLst/>
              <a:cxnLst/>
              <a:rect l="l" t="t" r="r" b="b"/>
              <a:pathLst>
                <a:path w="43739" h="115924" extrusionOk="0">
                  <a:moveTo>
                    <a:pt x="148" y="0"/>
                  </a:moveTo>
                  <a:lnTo>
                    <a:pt x="0" y="90728"/>
                  </a:lnTo>
                  <a:lnTo>
                    <a:pt x="43590" y="115924"/>
                  </a:lnTo>
                  <a:lnTo>
                    <a:pt x="43738" y="25166"/>
                  </a:lnTo>
                  <a:lnTo>
                    <a:pt x="148"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8"/>
            <p:cNvSpPr/>
            <p:nvPr/>
          </p:nvSpPr>
          <p:spPr>
            <a:xfrm>
              <a:off x="1627175" y="3187950"/>
              <a:ext cx="1093450" cy="2279325"/>
            </a:xfrm>
            <a:custGeom>
              <a:avLst/>
              <a:gdLst/>
              <a:ahLst/>
              <a:cxnLst/>
              <a:rect l="l" t="t" r="r" b="b"/>
              <a:pathLst>
                <a:path w="43738" h="91173" extrusionOk="0">
                  <a:moveTo>
                    <a:pt x="148" y="1"/>
                  </a:moveTo>
                  <a:lnTo>
                    <a:pt x="0" y="66006"/>
                  </a:lnTo>
                  <a:lnTo>
                    <a:pt x="43590" y="91173"/>
                  </a:lnTo>
                  <a:lnTo>
                    <a:pt x="43738" y="25167"/>
                  </a:lnTo>
                  <a:lnTo>
                    <a:pt x="148" y="1"/>
                  </a:lnTo>
                  <a:close/>
                </a:path>
              </a:pathLst>
            </a:custGeom>
            <a:solidFill>
              <a:srgbClr val="3B7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8"/>
            <p:cNvSpPr/>
            <p:nvPr/>
          </p:nvSpPr>
          <p:spPr>
            <a:xfrm>
              <a:off x="1630850" y="2536625"/>
              <a:ext cx="2210575" cy="1280500"/>
            </a:xfrm>
            <a:custGeom>
              <a:avLst/>
              <a:gdLst/>
              <a:ahLst/>
              <a:cxnLst/>
              <a:rect l="l" t="t" r="r" b="b"/>
              <a:pathLst>
                <a:path w="88423" h="51220" extrusionOk="0">
                  <a:moveTo>
                    <a:pt x="44833" y="1"/>
                  </a:moveTo>
                  <a:lnTo>
                    <a:pt x="1" y="26054"/>
                  </a:lnTo>
                  <a:lnTo>
                    <a:pt x="43591" y="51220"/>
                  </a:lnTo>
                  <a:lnTo>
                    <a:pt x="88422" y="25167"/>
                  </a:lnTo>
                  <a:lnTo>
                    <a:pt x="44833" y="1"/>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8"/>
            <p:cNvSpPr/>
            <p:nvPr/>
          </p:nvSpPr>
          <p:spPr>
            <a:xfrm>
              <a:off x="2716900" y="3165775"/>
              <a:ext cx="1124525" cy="2301500"/>
            </a:xfrm>
            <a:custGeom>
              <a:avLst/>
              <a:gdLst/>
              <a:ahLst/>
              <a:cxnLst/>
              <a:rect l="l" t="t" r="r" b="b"/>
              <a:pathLst>
                <a:path w="44981" h="92060" extrusionOk="0">
                  <a:moveTo>
                    <a:pt x="44980" y="1"/>
                  </a:moveTo>
                  <a:lnTo>
                    <a:pt x="149" y="26054"/>
                  </a:lnTo>
                  <a:lnTo>
                    <a:pt x="1" y="92060"/>
                  </a:lnTo>
                  <a:lnTo>
                    <a:pt x="44832" y="66006"/>
                  </a:lnTo>
                  <a:lnTo>
                    <a:pt x="44980" y="1"/>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8" name="Google Shape;2448;p58"/>
          <p:cNvSpPr txBox="1">
            <a:spLocks noGrp="1"/>
          </p:cNvSpPr>
          <p:nvPr>
            <p:ph type="subTitle" idx="4294967295"/>
          </p:nvPr>
        </p:nvSpPr>
        <p:spPr>
          <a:xfrm>
            <a:off x="213225" y="1387150"/>
            <a:ext cx="548700" cy="1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Madison Square Garden</a:t>
            </a:r>
            <a:endParaRPr sz="700"/>
          </a:p>
        </p:txBody>
      </p:sp>
      <p:sp>
        <p:nvSpPr>
          <p:cNvPr id="2449" name="Google Shape;2449;p58"/>
          <p:cNvSpPr txBox="1">
            <a:spLocks noGrp="1"/>
          </p:cNvSpPr>
          <p:nvPr>
            <p:ph type="subTitle" idx="4294967295"/>
          </p:nvPr>
        </p:nvSpPr>
        <p:spPr>
          <a:xfrm>
            <a:off x="1366601" y="1315000"/>
            <a:ext cx="5103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Times Square</a:t>
            </a:r>
            <a:endParaRPr sz="700"/>
          </a:p>
        </p:txBody>
      </p:sp>
      <p:sp>
        <p:nvSpPr>
          <p:cNvPr id="2450" name="Google Shape;2450;p58"/>
          <p:cNvSpPr txBox="1">
            <a:spLocks noGrp="1"/>
          </p:cNvSpPr>
          <p:nvPr>
            <p:ph type="subTitle" idx="4294967295"/>
          </p:nvPr>
        </p:nvSpPr>
        <p:spPr>
          <a:xfrm>
            <a:off x="651078" y="2299300"/>
            <a:ext cx="985500" cy="30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#1 </a:t>
            </a:r>
            <a:r>
              <a:rPr lang="es" sz="1000"/>
              <a:t>Manhattan</a:t>
            </a:r>
            <a:endParaRPr sz="1000"/>
          </a:p>
        </p:txBody>
      </p:sp>
      <p:sp>
        <p:nvSpPr>
          <p:cNvPr id="2451" name="Google Shape;2451;p58"/>
          <p:cNvSpPr txBox="1">
            <a:spLocks noGrp="1"/>
          </p:cNvSpPr>
          <p:nvPr>
            <p:ph type="body" idx="1"/>
          </p:nvPr>
        </p:nvSpPr>
        <p:spPr>
          <a:xfrm>
            <a:off x="2271176" y="786338"/>
            <a:ext cx="6960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Yankees Stadium</a:t>
            </a:r>
            <a:endParaRPr sz="700"/>
          </a:p>
        </p:txBody>
      </p:sp>
      <p:cxnSp>
        <p:nvCxnSpPr>
          <p:cNvPr id="2452" name="Google Shape;2452;p58"/>
          <p:cNvCxnSpPr/>
          <p:nvPr/>
        </p:nvCxnSpPr>
        <p:spPr>
          <a:xfrm rot="10800000">
            <a:off x="2507004" y="1124996"/>
            <a:ext cx="0" cy="304800"/>
          </a:xfrm>
          <a:prstGeom prst="straightConnector1">
            <a:avLst/>
          </a:prstGeom>
          <a:noFill/>
          <a:ln w="9525" cap="flat" cmpd="sng">
            <a:solidFill>
              <a:schemeClr val="lt1"/>
            </a:solidFill>
            <a:prstDash val="solid"/>
            <a:round/>
            <a:headEnd type="none" w="med" len="med"/>
            <a:tailEnd type="none" w="med" len="med"/>
          </a:ln>
        </p:spPr>
      </p:cxnSp>
      <p:cxnSp>
        <p:nvCxnSpPr>
          <p:cNvPr id="2453" name="Google Shape;2453;p58"/>
          <p:cNvCxnSpPr/>
          <p:nvPr/>
        </p:nvCxnSpPr>
        <p:spPr>
          <a:xfrm rot="10800000">
            <a:off x="2310473" y="1573104"/>
            <a:ext cx="0" cy="273300"/>
          </a:xfrm>
          <a:prstGeom prst="straightConnector1">
            <a:avLst/>
          </a:prstGeom>
          <a:noFill/>
          <a:ln w="9525" cap="flat" cmpd="sng">
            <a:solidFill>
              <a:schemeClr val="lt1"/>
            </a:solidFill>
            <a:prstDash val="solid"/>
            <a:round/>
            <a:headEnd type="none" w="med" len="med"/>
            <a:tailEnd type="none" w="med" len="med"/>
          </a:ln>
        </p:spPr>
      </p:cxnSp>
      <p:cxnSp>
        <p:nvCxnSpPr>
          <p:cNvPr id="2454" name="Google Shape;2454;p58"/>
          <p:cNvCxnSpPr/>
          <p:nvPr/>
        </p:nvCxnSpPr>
        <p:spPr>
          <a:xfrm rot="10800000">
            <a:off x="2989395" y="1573104"/>
            <a:ext cx="0" cy="273300"/>
          </a:xfrm>
          <a:prstGeom prst="straightConnector1">
            <a:avLst/>
          </a:prstGeom>
          <a:noFill/>
          <a:ln w="9525" cap="flat" cmpd="sng">
            <a:solidFill>
              <a:schemeClr val="lt1"/>
            </a:solidFill>
            <a:prstDash val="solid"/>
            <a:round/>
            <a:headEnd type="none" w="med" len="med"/>
            <a:tailEnd type="none" w="med" len="med"/>
          </a:ln>
        </p:spPr>
      </p:cxnSp>
      <p:grpSp>
        <p:nvGrpSpPr>
          <p:cNvPr id="2455" name="Google Shape;2455;p58"/>
          <p:cNvGrpSpPr/>
          <p:nvPr/>
        </p:nvGrpSpPr>
        <p:grpSpPr>
          <a:xfrm>
            <a:off x="2207602" y="1325998"/>
            <a:ext cx="908584" cy="969484"/>
            <a:chOff x="1627175" y="238125"/>
            <a:chExt cx="4349375" cy="5229150"/>
          </a:xfrm>
        </p:grpSpPr>
        <p:sp>
          <p:nvSpPr>
            <p:cNvPr id="2456" name="Google Shape;2456;p58"/>
            <p:cNvSpPr/>
            <p:nvPr/>
          </p:nvSpPr>
          <p:spPr>
            <a:xfrm>
              <a:off x="1627175" y="238125"/>
              <a:ext cx="4349375" cy="5229150"/>
            </a:xfrm>
            <a:custGeom>
              <a:avLst/>
              <a:gdLst/>
              <a:ahLst/>
              <a:cxnLst/>
              <a:rect l="l" t="t" r="r" b="b"/>
              <a:pathLst>
                <a:path w="173975" h="209166" extrusionOk="0">
                  <a:moveTo>
                    <a:pt x="86765" y="0"/>
                  </a:moveTo>
                  <a:lnTo>
                    <a:pt x="44980" y="24309"/>
                  </a:lnTo>
                  <a:lnTo>
                    <a:pt x="44891" y="91970"/>
                  </a:lnTo>
                  <a:lnTo>
                    <a:pt x="148" y="117994"/>
                  </a:lnTo>
                  <a:lnTo>
                    <a:pt x="0" y="183999"/>
                  </a:lnTo>
                  <a:lnTo>
                    <a:pt x="43590" y="209166"/>
                  </a:lnTo>
                  <a:lnTo>
                    <a:pt x="88421" y="183112"/>
                  </a:lnTo>
                  <a:lnTo>
                    <a:pt x="132011" y="208308"/>
                  </a:lnTo>
                  <a:lnTo>
                    <a:pt x="173827" y="183999"/>
                  </a:lnTo>
                  <a:lnTo>
                    <a:pt x="173974" y="93271"/>
                  </a:lnTo>
                  <a:lnTo>
                    <a:pt x="130385" y="68076"/>
                  </a:lnTo>
                  <a:lnTo>
                    <a:pt x="130326" y="68105"/>
                  </a:lnTo>
                  <a:lnTo>
                    <a:pt x="130385" y="25166"/>
                  </a:lnTo>
                  <a:lnTo>
                    <a:pt x="86765" y="0"/>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8"/>
            <p:cNvSpPr/>
            <p:nvPr/>
          </p:nvSpPr>
          <p:spPr>
            <a:xfrm>
              <a:off x="2751650" y="238125"/>
              <a:ext cx="2135150" cy="1236875"/>
            </a:xfrm>
            <a:custGeom>
              <a:avLst/>
              <a:gdLst/>
              <a:ahLst/>
              <a:cxnLst/>
              <a:rect l="l" t="t" r="r" b="b"/>
              <a:pathLst>
                <a:path w="85406" h="49475" extrusionOk="0">
                  <a:moveTo>
                    <a:pt x="41786" y="0"/>
                  </a:moveTo>
                  <a:lnTo>
                    <a:pt x="1" y="24309"/>
                  </a:lnTo>
                  <a:lnTo>
                    <a:pt x="43590" y="49475"/>
                  </a:lnTo>
                  <a:lnTo>
                    <a:pt x="85406" y="25166"/>
                  </a:lnTo>
                  <a:lnTo>
                    <a:pt x="41786"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8"/>
            <p:cNvSpPr/>
            <p:nvPr/>
          </p:nvSpPr>
          <p:spPr>
            <a:xfrm>
              <a:off x="3837700" y="867275"/>
              <a:ext cx="1049100" cy="3948675"/>
            </a:xfrm>
            <a:custGeom>
              <a:avLst/>
              <a:gdLst/>
              <a:ahLst/>
              <a:cxnLst/>
              <a:rect l="l" t="t" r="r" b="b"/>
              <a:pathLst>
                <a:path w="41964" h="157947" extrusionOk="0">
                  <a:moveTo>
                    <a:pt x="41964" y="0"/>
                  </a:moveTo>
                  <a:lnTo>
                    <a:pt x="148" y="24309"/>
                  </a:lnTo>
                  <a:lnTo>
                    <a:pt x="0" y="157946"/>
                  </a:lnTo>
                  <a:lnTo>
                    <a:pt x="41816" y="133667"/>
                  </a:lnTo>
                  <a:lnTo>
                    <a:pt x="4196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8"/>
            <p:cNvSpPr/>
            <p:nvPr/>
          </p:nvSpPr>
          <p:spPr>
            <a:xfrm>
              <a:off x="2747950" y="845825"/>
              <a:ext cx="1093475" cy="3970125"/>
            </a:xfrm>
            <a:custGeom>
              <a:avLst/>
              <a:gdLst/>
              <a:ahLst/>
              <a:cxnLst/>
              <a:rect l="l" t="t" r="r" b="b"/>
              <a:pathLst>
                <a:path w="43739" h="158805" extrusionOk="0">
                  <a:moveTo>
                    <a:pt x="149" y="1"/>
                  </a:moveTo>
                  <a:lnTo>
                    <a:pt x="1" y="133638"/>
                  </a:lnTo>
                  <a:lnTo>
                    <a:pt x="43590" y="158804"/>
                  </a:lnTo>
                  <a:lnTo>
                    <a:pt x="43738" y="25167"/>
                  </a:lnTo>
                  <a:lnTo>
                    <a:pt x="149"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8"/>
            <p:cNvSpPr/>
            <p:nvPr/>
          </p:nvSpPr>
          <p:spPr>
            <a:xfrm>
              <a:off x="3841400" y="1946840"/>
              <a:ext cx="2135150" cy="1236900"/>
            </a:xfrm>
            <a:custGeom>
              <a:avLst/>
              <a:gdLst/>
              <a:ahLst/>
              <a:cxnLst/>
              <a:rect l="l" t="t" r="r" b="b"/>
              <a:pathLst>
                <a:path w="85406" h="49476" extrusionOk="0">
                  <a:moveTo>
                    <a:pt x="41816" y="1"/>
                  </a:moveTo>
                  <a:lnTo>
                    <a:pt x="0" y="24309"/>
                  </a:lnTo>
                  <a:lnTo>
                    <a:pt x="43590" y="49475"/>
                  </a:lnTo>
                  <a:lnTo>
                    <a:pt x="85405" y="25196"/>
                  </a:lnTo>
                  <a:lnTo>
                    <a:pt x="41816"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8"/>
            <p:cNvSpPr/>
            <p:nvPr/>
          </p:nvSpPr>
          <p:spPr>
            <a:xfrm>
              <a:off x="4920610" y="2569900"/>
              <a:ext cx="1049100" cy="2875925"/>
            </a:xfrm>
            <a:custGeom>
              <a:avLst/>
              <a:gdLst/>
              <a:ahLst/>
              <a:cxnLst/>
              <a:rect l="l" t="t" r="r" b="b"/>
              <a:pathLst>
                <a:path w="41964" h="115037" extrusionOk="0">
                  <a:moveTo>
                    <a:pt x="41963" y="0"/>
                  </a:moveTo>
                  <a:lnTo>
                    <a:pt x="148" y="24279"/>
                  </a:lnTo>
                  <a:lnTo>
                    <a:pt x="0" y="115037"/>
                  </a:lnTo>
                  <a:lnTo>
                    <a:pt x="41816" y="90728"/>
                  </a:lnTo>
                  <a:lnTo>
                    <a:pt x="41963"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8"/>
            <p:cNvSpPr/>
            <p:nvPr/>
          </p:nvSpPr>
          <p:spPr>
            <a:xfrm>
              <a:off x="3837700" y="2547725"/>
              <a:ext cx="1093475" cy="2898100"/>
            </a:xfrm>
            <a:custGeom>
              <a:avLst/>
              <a:gdLst/>
              <a:ahLst/>
              <a:cxnLst/>
              <a:rect l="l" t="t" r="r" b="b"/>
              <a:pathLst>
                <a:path w="43739" h="115924" extrusionOk="0">
                  <a:moveTo>
                    <a:pt x="148" y="0"/>
                  </a:moveTo>
                  <a:lnTo>
                    <a:pt x="0" y="90728"/>
                  </a:lnTo>
                  <a:lnTo>
                    <a:pt x="43590" y="115924"/>
                  </a:lnTo>
                  <a:lnTo>
                    <a:pt x="43738" y="25166"/>
                  </a:lnTo>
                  <a:lnTo>
                    <a:pt x="148"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8"/>
            <p:cNvSpPr/>
            <p:nvPr/>
          </p:nvSpPr>
          <p:spPr>
            <a:xfrm>
              <a:off x="1627175" y="3187950"/>
              <a:ext cx="1093450" cy="2279325"/>
            </a:xfrm>
            <a:custGeom>
              <a:avLst/>
              <a:gdLst/>
              <a:ahLst/>
              <a:cxnLst/>
              <a:rect l="l" t="t" r="r" b="b"/>
              <a:pathLst>
                <a:path w="43738" h="91173" extrusionOk="0">
                  <a:moveTo>
                    <a:pt x="148" y="1"/>
                  </a:moveTo>
                  <a:lnTo>
                    <a:pt x="0" y="66006"/>
                  </a:lnTo>
                  <a:lnTo>
                    <a:pt x="43590" y="91173"/>
                  </a:lnTo>
                  <a:lnTo>
                    <a:pt x="43738" y="25167"/>
                  </a:lnTo>
                  <a:lnTo>
                    <a:pt x="148" y="1"/>
                  </a:lnTo>
                  <a:close/>
                </a:path>
              </a:pathLst>
            </a:custGeom>
            <a:solidFill>
              <a:srgbClr val="3B7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8"/>
            <p:cNvSpPr/>
            <p:nvPr/>
          </p:nvSpPr>
          <p:spPr>
            <a:xfrm>
              <a:off x="1630850" y="2536625"/>
              <a:ext cx="2210575" cy="1280500"/>
            </a:xfrm>
            <a:custGeom>
              <a:avLst/>
              <a:gdLst/>
              <a:ahLst/>
              <a:cxnLst/>
              <a:rect l="l" t="t" r="r" b="b"/>
              <a:pathLst>
                <a:path w="88423" h="51220" extrusionOk="0">
                  <a:moveTo>
                    <a:pt x="44833" y="1"/>
                  </a:moveTo>
                  <a:lnTo>
                    <a:pt x="1" y="26054"/>
                  </a:lnTo>
                  <a:lnTo>
                    <a:pt x="43591" y="51220"/>
                  </a:lnTo>
                  <a:lnTo>
                    <a:pt x="88422" y="25167"/>
                  </a:lnTo>
                  <a:lnTo>
                    <a:pt x="44833" y="1"/>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8"/>
            <p:cNvSpPr/>
            <p:nvPr/>
          </p:nvSpPr>
          <p:spPr>
            <a:xfrm>
              <a:off x="2716900" y="3165775"/>
              <a:ext cx="1124525" cy="2301500"/>
            </a:xfrm>
            <a:custGeom>
              <a:avLst/>
              <a:gdLst/>
              <a:ahLst/>
              <a:cxnLst/>
              <a:rect l="l" t="t" r="r" b="b"/>
              <a:pathLst>
                <a:path w="44981" h="92060" extrusionOk="0">
                  <a:moveTo>
                    <a:pt x="44980" y="1"/>
                  </a:moveTo>
                  <a:lnTo>
                    <a:pt x="149" y="26054"/>
                  </a:lnTo>
                  <a:lnTo>
                    <a:pt x="1" y="92060"/>
                  </a:lnTo>
                  <a:lnTo>
                    <a:pt x="44832" y="66006"/>
                  </a:lnTo>
                  <a:lnTo>
                    <a:pt x="44980" y="1"/>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6" name="Google Shape;2466;p58"/>
          <p:cNvSpPr txBox="1">
            <a:spLocks noGrp="1"/>
          </p:cNvSpPr>
          <p:nvPr>
            <p:ph type="subTitle" idx="4294967295"/>
          </p:nvPr>
        </p:nvSpPr>
        <p:spPr>
          <a:xfrm>
            <a:off x="1968999" y="1378725"/>
            <a:ext cx="415500" cy="1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Bronx Zoo</a:t>
            </a:r>
            <a:endParaRPr sz="700"/>
          </a:p>
        </p:txBody>
      </p:sp>
      <p:sp>
        <p:nvSpPr>
          <p:cNvPr id="2467" name="Google Shape;2467;p58"/>
          <p:cNvSpPr txBox="1">
            <a:spLocks noGrp="1"/>
          </p:cNvSpPr>
          <p:nvPr>
            <p:ph type="subTitle" idx="4294967295"/>
          </p:nvPr>
        </p:nvSpPr>
        <p:spPr>
          <a:xfrm>
            <a:off x="3004614" y="1306569"/>
            <a:ext cx="6480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New York Botanical Garden</a:t>
            </a:r>
            <a:endParaRPr sz="700"/>
          </a:p>
        </p:txBody>
      </p:sp>
      <p:sp>
        <p:nvSpPr>
          <p:cNvPr id="2468" name="Google Shape;2468;p58"/>
          <p:cNvSpPr txBox="1">
            <a:spLocks noGrp="1"/>
          </p:cNvSpPr>
          <p:nvPr>
            <p:ph type="subTitle" idx="4294967295"/>
          </p:nvPr>
        </p:nvSpPr>
        <p:spPr>
          <a:xfrm>
            <a:off x="2273850" y="2290863"/>
            <a:ext cx="776100" cy="30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000"/>
              <a:t>#3 Bronx</a:t>
            </a:r>
            <a:endParaRPr sz="1000"/>
          </a:p>
        </p:txBody>
      </p:sp>
      <p:sp>
        <p:nvSpPr>
          <p:cNvPr id="2469" name="Google Shape;2469;p58"/>
          <p:cNvSpPr txBox="1">
            <a:spLocks noGrp="1"/>
          </p:cNvSpPr>
          <p:nvPr>
            <p:ph type="body" idx="1"/>
          </p:nvPr>
        </p:nvSpPr>
        <p:spPr>
          <a:xfrm>
            <a:off x="541726" y="2504875"/>
            <a:ext cx="6960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Brooklyn Bridge</a:t>
            </a:r>
            <a:endParaRPr sz="700"/>
          </a:p>
        </p:txBody>
      </p:sp>
      <p:cxnSp>
        <p:nvCxnSpPr>
          <p:cNvPr id="2470" name="Google Shape;2470;p58"/>
          <p:cNvCxnSpPr/>
          <p:nvPr/>
        </p:nvCxnSpPr>
        <p:spPr>
          <a:xfrm rot="10800000">
            <a:off x="852854" y="2843533"/>
            <a:ext cx="0" cy="304800"/>
          </a:xfrm>
          <a:prstGeom prst="straightConnector1">
            <a:avLst/>
          </a:prstGeom>
          <a:noFill/>
          <a:ln w="9525" cap="flat" cmpd="sng">
            <a:solidFill>
              <a:schemeClr val="lt1"/>
            </a:solidFill>
            <a:prstDash val="solid"/>
            <a:round/>
            <a:headEnd type="none" w="med" len="med"/>
            <a:tailEnd type="none" w="med" len="med"/>
          </a:ln>
        </p:spPr>
      </p:cxnSp>
      <p:cxnSp>
        <p:nvCxnSpPr>
          <p:cNvPr id="2471" name="Google Shape;2471;p58"/>
          <p:cNvCxnSpPr/>
          <p:nvPr/>
        </p:nvCxnSpPr>
        <p:spPr>
          <a:xfrm rot="10800000">
            <a:off x="586623" y="3291642"/>
            <a:ext cx="0" cy="273300"/>
          </a:xfrm>
          <a:prstGeom prst="straightConnector1">
            <a:avLst/>
          </a:prstGeom>
          <a:noFill/>
          <a:ln w="9525" cap="flat" cmpd="sng">
            <a:solidFill>
              <a:schemeClr val="lt1"/>
            </a:solidFill>
            <a:prstDash val="solid"/>
            <a:round/>
            <a:headEnd type="none" w="med" len="med"/>
            <a:tailEnd type="none" w="med" len="med"/>
          </a:ln>
        </p:spPr>
      </p:cxnSp>
      <p:cxnSp>
        <p:nvCxnSpPr>
          <p:cNvPr id="2472" name="Google Shape;2472;p58"/>
          <p:cNvCxnSpPr/>
          <p:nvPr/>
        </p:nvCxnSpPr>
        <p:spPr>
          <a:xfrm rot="10800000">
            <a:off x="1335245" y="3291642"/>
            <a:ext cx="0" cy="273300"/>
          </a:xfrm>
          <a:prstGeom prst="straightConnector1">
            <a:avLst/>
          </a:prstGeom>
          <a:noFill/>
          <a:ln w="9525" cap="flat" cmpd="sng">
            <a:solidFill>
              <a:schemeClr val="lt1"/>
            </a:solidFill>
            <a:prstDash val="solid"/>
            <a:round/>
            <a:headEnd type="none" w="med" len="med"/>
            <a:tailEnd type="none" w="med" len="med"/>
          </a:ln>
        </p:spPr>
      </p:cxnSp>
      <p:grpSp>
        <p:nvGrpSpPr>
          <p:cNvPr id="2473" name="Google Shape;2473;p58"/>
          <p:cNvGrpSpPr/>
          <p:nvPr/>
        </p:nvGrpSpPr>
        <p:grpSpPr>
          <a:xfrm>
            <a:off x="553452" y="3044536"/>
            <a:ext cx="908584" cy="969484"/>
            <a:chOff x="1627175" y="238125"/>
            <a:chExt cx="4349375" cy="5229150"/>
          </a:xfrm>
        </p:grpSpPr>
        <p:sp>
          <p:nvSpPr>
            <p:cNvPr id="2474" name="Google Shape;2474;p58"/>
            <p:cNvSpPr/>
            <p:nvPr/>
          </p:nvSpPr>
          <p:spPr>
            <a:xfrm>
              <a:off x="1627175" y="238125"/>
              <a:ext cx="4349375" cy="5229150"/>
            </a:xfrm>
            <a:custGeom>
              <a:avLst/>
              <a:gdLst/>
              <a:ahLst/>
              <a:cxnLst/>
              <a:rect l="l" t="t" r="r" b="b"/>
              <a:pathLst>
                <a:path w="173975" h="209166" extrusionOk="0">
                  <a:moveTo>
                    <a:pt x="86765" y="0"/>
                  </a:moveTo>
                  <a:lnTo>
                    <a:pt x="44980" y="24309"/>
                  </a:lnTo>
                  <a:lnTo>
                    <a:pt x="44891" y="91970"/>
                  </a:lnTo>
                  <a:lnTo>
                    <a:pt x="148" y="117994"/>
                  </a:lnTo>
                  <a:lnTo>
                    <a:pt x="0" y="183999"/>
                  </a:lnTo>
                  <a:lnTo>
                    <a:pt x="43590" y="209166"/>
                  </a:lnTo>
                  <a:lnTo>
                    <a:pt x="88421" y="183112"/>
                  </a:lnTo>
                  <a:lnTo>
                    <a:pt x="132011" y="208308"/>
                  </a:lnTo>
                  <a:lnTo>
                    <a:pt x="173827" y="183999"/>
                  </a:lnTo>
                  <a:lnTo>
                    <a:pt x="173974" y="93271"/>
                  </a:lnTo>
                  <a:lnTo>
                    <a:pt x="130385" y="68076"/>
                  </a:lnTo>
                  <a:lnTo>
                    <a:pt x="130326" y="68105"/>
                  </a:lnTo>
                  <a:lnTo>
                    <a:pt x="130385" y="25166"/>
                  </a:lnTo>
                  <a:lnTo>
                    <a:pt x="86765" y="0"/>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8"/>
            <p:cNvSpPr/>
            <p:nvPr/>
          </p:nvSpPr>
          <p:spPr>
            <a:xfrm>
              <a:off x="2751650" y="238125"/>
              <a:ext cx="2135150" cy="1236875"/>
            </a:xfrm>
            <a:custGeom>
              <a:avLst/>
              <a:gdLst/>
              <a:ahLst/>
              <a:cxnLst/>
              <a:rect l="l" t="t" r="r" b="b"/>
              <a:pathLst>
                <a:path w="85406" h="49475" extrusionOk="0">
                  <a:moveTo>
                    <a:pt x="41786" y="0"/>
                  </a:moveTo>
                  <a:lnTo>
                    <a:pt x="1" y="24309"/>
                  </a:lnTo>
                  <a:lnTo>
                    <a:pt x="43590" y="49475"/>
                  </a:lnTo>
                  <a:lnTo>
                    <a:pt x="85406" y="25166"/>
                  </a:lnTo>
                  <a:lnTo>
                    <a:pt x="41786"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8"/>
            <p:cNvSpPr/>
            <p:nvPr/>
          </p:nvSpPr>
          <p:spPr>
            <a:xfrm>
              <a:off x="3837700" y="867275"/>
              <a:ext cx="1049100" cy="3948675"/>
            </a:xfrm>
            <a:custGeom>
              <a:avLst/>
              <a:gdLst/>
              <a:ahLst/>
              <a:cxnLst/>
              <a:rect l="l" t="t" r="r" b="b"/>
              <a:pathLst>
                <a:path w="41964" h="157947" extrusionOk="0">
                  <a:moveTo>
                    <a:pt x="41964" y="0"/>
                  </a:moveTo>
                  <a:lnTo>
                    <a:pt x="148" y="24309"/>
                  </a:lnTo>
                  <a:lnTo>
                    <a:pt x="0" y="157946"/>
                  </a:lnTo>
                  <a:lnTo>
                    <a:pt x="41816" y="133667"/>
                  </a:lnTo>
                  <a:lnTo>
                    <a:pt x="4196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8"/>
            <p:cNvSpPr/>
            <p:nvPr/>
          </p:nvSpPr>
          <p:spPr>
            <a:xfrm>
              <a:off x="2747950" y="845825"/>
              <a:ext cx="1093475" cy="3970125"/>
            </a:xfrm>
            <a:custGeom>
              <a:avLst/>
              <a:gdLst/>
              <a:ahLst/>
              <a:cxnLst/>
              <a:rect l="l" t="t" r="r" b="b"/>
              <a:pathLst>
                <a:path w="43739" h="158805" extrusionOk="0">
                  <a:moveTo>
                    <a:pt x="149" y="1"/>
                  </a:moveTo>
                  <a:lnTo>
                    <a:pt x="1" y="133638"/>
                  </a:lnTo>
                  <a:lnTo>
                    <a:pt x="43590" y="158804"/>
                  </a:lnTo>
                  <a:lnTo>
                    <a:pt x="43738" y="25167"/>
                  </a:lnTo>
                  <a:lnTo>
                    <a:pt x="149"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8"/>
            <p:cNvSpPr/>
            <p:nvPr/>
          </p:nvSpPr>
          <p:spPr>
            <a:xfrm>
              <a:off x="3841400" y="1946840"/>
              <a:ext cx="2135150" cy="1236900"/>
            </a:xfrm>
            <a:custGeom>
              <a:avLst/>
              <a:gdLst/>
              <a:ahLst/>
              <a:cxnLst/>
              <a:rect l="l" t="t" r="r" b="b"/>
              <a:pathLst>
                <a:path w="85406" h="49476" extrusionOk="0">
                  <a:moveTo>
                    <a:pt x="41816" y="1"/>
                  </a:moveTo>
                  <a:lnTo>
                    <a:pt x="0" y="24309"/>
                  </a:lnTo>
                  <a:lnTo>
                    <a:pt x="43590" y="49475"/>
                  </a:lnTo>
                  <a:lnTo>
                    <a:pt x="85405" y="25196"/>
                  </a:lnTo>
                  <a:lnTo>
                    <a:pt x="41816"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8"/>
            <p:cNvSpPr/>
            <p:nvPr/>
          </p:nvSpPr>
          <p:spPr>
            <a:xfrm>
              <a:off x="4920610" y="2569900"/>
              <a:ext cx="1049100" cy="2875925"/>
            </a:xfrm>
            <a:custGeom>
              <a:avLst/>
              <a:gdLst/>
              <a:ahLst/>
              <a:cxnLst/>
              <a:rect l="l" t="t" r="r" b="b"/>
              <a:pathLst>
                <a:path w="41964" h="115037" extrusionOk="0">
                  <a:moveTo>
                    <a:pt x="41963" y="0"/>
                  </a:moveTo>
                  <a:lnTo>
                    <a:pt x="148" y="24279"/>
                  </a:lnTo>
                  <a:lnTo>
                    <a:pt x="0" y="115037"/>
                  </a:lnTo>
                  <a:lnTo>
                    <a:pt x="41816" y="90728"/>
                  </a:lnTo>
                  <a:lnTo>
                    <a:pt x="41963"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8"/>
            <p:cNvSpPr/>
            <p:nvPr/>
          </p:nvSpPr>
          <p:spPr>
            <a:xfrm>
              <a:off x="3837700" y="2547725"/>
              <a:ext cx="1093475" cy="2898100"/>
            </a:xfrm>
            <a:custGeom>
              <a:avLst/>
              <a:gdLst/>
              <a:ahLst/>
              <a:cxnLst/>
              <a:rect l="l" t="t" r="r" b="b"/>
              <a:pathLst>
                <a:path w="43739" h="115924" extrusionOk="0">
                  <a:moveTo>
                    <a:pt x="148" y="0"/>
                  </a:moveTo>
                  <a:lnTo>
                    <a:pt x="0" y="90728"/>
                  </a:lnTo>
                  <a:lnTo>
                    <a:pt x="43590" y="115924"/>
                  </a:lnTo>
                  <a:lnTo>
                    <a:pt x="43738" y="25166"/>
                  </a:lnTo>
                  <a:lnTo>
                    <a:pt x="148"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8"/>
            <p:cNvSpPr/>
            <p:nvPr/>
          </p:nvSpPr>
          <p:spPr>
            <a:xfrm>
              <a:off x="1627175" y="3187950"/>
              <a:ext cx="1093450" cy="2279325"/>
            </a:xfrm>
            <a:custGeom>
              <a:avLst/>
              <a:gdLst/>
              <a:ahLst/>
              <a:cxnLst/>
              <a:rect l="l" t="t" r="r" b="b"/>
              <a:pathLst>
                <a:path w="43738" h="91173" extrusionOk="0">
                  <a:moveTo>
                    <a:pt x="148" y="1"/>
                  </a:moveTo>
                  <a:lnTo>
                    <a:pt x="0" y="66006"/>
                  </a:lnTo>
                  <a:lnTo>
                    <a:pt x="43590" y="91173"/>
                  </a:lnTo>
                  <a:lnTo>
                    <a:pt x="43738" y="25167"/>
                  </a:lnTo>
                  <a:lnTo>
                    <a:pt x="148" y="1"/>
                  </a:lnTo>
                  <a:close/>
                </a:path>
              </a:pathLst>
            </a:custGeom>
            <a:solidFill>
              <a:srgbClr val="3B7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8"/>
            <p:cNvSpPr/>
            <p:nvPr/>
          </p:nvSpPr>
          <p:spPr>
            <a:xfrm>
              <a:off x="1630850" y="2536625"/>
              <a:ext cx="2210575" cy="1280500"/>
            </a:xfrm>
            <a:custGeom>
              <a:avLst/>
              <a:gdLst/>
              <a:ahLst/>
              <a:cxnLst/>
              <a:rect l="l" t="t" r="r" b="b"/>
              <a:pathLst>
                <a:path w="88423" h="51220" extrusionOk="0">
                  <a:moveTo>
                    <a:pt x="44833" y="1"/>
                  </a:moveTo>
                  <a:lnTo>
                    <a:pt x="1" y="26054"/>
                  </a:lnTo>
                  <a:lnTo>
                    <a:pt x="43591" y="51220"/>
                  </a:lnTo>
                  <a:lnTo>
                    <a:pt x="88422" y="25167"/>
                  </a:lnTo>
                  <a:lnTo>
                    <a:pt x="44833" y="1"/>
                  </a:lnTo>
                  <a:close/>
                </a:path>
              </a:pathLst>
            </a:custGeom>
            <a:solidFill>
              <a:srgbClr val="77B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8"/>
            <p:cNvSpPr/>
            <p:nvPr/>
          </p:nvSpPr>
          <p:spPr>
            <a:xfrm>
              <a:off x="2716900" y="3165775"/>
              <a:ext cx="1124525" cy="2301500"/>
            </a:xfrm>
            <a:custGeom>
              <a:avLst/>
              <a:gdLst/>
              <a:ahLst/>
              <a:cxnLst/>
              <a:rect l="l" t="t" r="r" b="b"/>
              <a:pathLst>
                <a:path w="44981" h="92060" extrusionOk="0">
                  <a:moveTo>
                    <a:pt x="44980" y="1"/>
                  </a:moveTo>
                  <a:lnTo>
                    <a:pt x="149" y="26054"/>
                  </a:lnTo>
                  <a:lnTo>
                    <a:pt x="1" y="92060"/>
                  </a:lnTo>
                  <a:lnTo>
                    <a:pt x="44832" y="66006"/>
                  </a:lnTo>
                  <a:lnTo>
                    <a:pt x="44980" y="1"/>
                  </a:lnTo>
                  <a:close/>
                </a:path>
              </a:pathLst>
            </a:custGeom>
            <a:solidFill>
              <a:srgbClr val="4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4" name="Google Shape;2484;p58"/>
          <p:cNvSpPr txBox="1">
            <a:spLocks noGrp="1"/>
          </p:cNvSpPr>
          <p:nvPr>
            <p:ph type="subTitle" idx="4294967295"/>
          </p:nvPr>
        </p:nvSpPr>
        <p:spPr>
          <a:xfrm>
            <a:off x="181863" y="3097250"/>
            <a:ext cx="548700" cy="1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Coney Island</a:t>
            </a:r>
            <a:endParaRPr sz="700"/>
          </a:p>
        </p:txBody>
      </p:sp>
      <p:sp>
        <p:nvSpPr>
          <p:cNvPr id="2485" name="Google Shape;2485;p58"/>
          <p:cNvSpPr txBox="1">
            <a:spLocks noGrp="1"/>
          </p:cNvSpPr>
          <p:nvPr>
            <p:ph type="subTitle" idx="4294967295"/>
          </p:nvPr>
        </p:nvSpPr>
        <p:spPr>
          <a:xfrm>
            <a:off x="1335238" y="3025100"/>
            <a:ext cx="5103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Prospect Park</a:t>
            </a:r>
            <a:endParaRPr sz="700"/>
          </a:p>
        </p:txBody>
      </p:sp>
      <p:sp>
        <p:nvSpPr>
          <p:cNvPr id="2486" name="Google Shape;2486;p58"/>
          <p:cNvSpPr txBox="1">
            <a:spLocks noGrp="1"/>
          </p:cNvSpPr>
          <p:nvPr>
            <p:ph type="subTitle" idx="4294967295"/>
          </p:nvPr>
        </p:nvSpPr>
        <p:spPr>
          <a:xfrm>
            <a:off x="619700" y="4009400"/>
            <a:ext cx="985500" cy="3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000"/>
              <a:t>#2 Brooklyn</a:t>
            </a:r>
            <a:endParaRPr sz="1000"/>
          </a:p>
          <a:p>
            <a:pPr marL="0" lvl="0" indent="0" algn="l" rtl="0">
              <a:spcBef>
                <a:spcPts val="1600"/>
              </a:spcBef>
              <a:spcAft>
                <a:spcPts val="1600"/>
              </a:spcAft>
              <a:buNone/>
            </a:pPr>
            <a:endParaRPr sz="1000"/>
          </a:p>
        </p:txBody>
      </p:sp>
      <p:sp>
        <p:nvSpPr>
          <p:cNvPr id="2487" name="Google Shape;2487;p58"/>
          <p:cNvSpPr txBox="1">
            <a:spLocks noGrp="1"/>
          </p:cNvSpPr>
          <p:nvPr>
            <p:ph type="body" idx="1"/>
          </p:nvPr>
        </p:nvSpPr>
        <p:spPr>
          <a:xfrm>
            <a:off x="1905650" y="2635925"/>
            <a:ext cx="596100" cy="27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Citi Field</a:t>
            </a:r>
            <a:endParaRPr sz="700"/>
          </a:p>
        </p:txBody>
      </p:sp>
      <p:cxnSp>
        <p:nvCxnSpPr>
          <p:cNvPr id="2488" name="Google Shape;2488;p58"/>
          <p:cNvCxnSpPr/>
          <p:nvPr/>
        </p:nvCxnSpPr>
        <p:spPr>
          <a:xfrm rot="10800000">
            <a:off x="2058004" y="2862621"/>
            <a:ext cx="0" cy="304800"/>
          </a:xfrm>
          <a:prstGeom prst="straightConnector1">
            <a:avLst/>
          </a:prstGeom>
          <a:noFill/>
          <a:ln w="9525" cap="flat" cmpd="sng">
            <a:solidFill>
              <a:schemeClr val="lt1"/>
            </a:solidFill>
            <a:prstDash val="solid"/>
            <a:round/>
            <a:headEnd type="none" w="med" len="med"/>
            <a:tailEnd type="none" w="med" len="med"/>
          </a:ln>
        </p:spPr>
      </p:cxnSp>
      <p:cxnSp>
        <p:nvCxnSpPr>
          <p:cNvPr id="2489" name="Google Shape;2489;p58"/>
          <p:cNvCxnSpPr/>
          <p:nvPr/>
        </p:nvCxnSpPr>
        <p:spPr>
          <a:xfrm rot="10800000">
            <a:off x="2571145" y="3288042"/>
            <a:ext cx="0" cy="273300"/>
          </a:xfrm>
          <a:prstGeom prst="straightConnector1">
            <a:avLst/>
          </a:prstGeom>
          <a:noFill/>
          <a:ln w="9525" cap="flat" cmpd="sng">
            <a:solidFill>
              <a:schemeClr val="lt1"/>
            </a:solidFill>
            <a:prstDash val="solid"/>
            <a:round/>
            <a:headEnd type="none" w="med" len="med"/>
            <a:tailEnd type="none" w="med" len="med"/>
          </a:ln>
        </p:spPr>
      </p:cxnSp>
      <p:sp>
        <p:nvSpPr>
          <p:cNvPr id="2490" name="Google Shape;2490;p58"/>
          <p:cNvSpPr txBox="1">
            <a:spLocks noGrp="1"/>
          </p:cNvSpPr>
          <p:nvPr>
            <p:ph type="subTitle" idx="4294967295"/>
          </p:nvPr>
        </p:nvSpPr>
        <p:spPr>
          <a:xfrm>
            <a:off x="2548925" y="3002750"/>
            <a:ext cx="5961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Rockaway Beach</a:t>
            </a:r>
            <a:endParaRPr sz="700"/>
          </a:p>
        </p:txBody>
      </p:sp>
      <p:sp>
        <p:nvSpPr>
          <p:cNvPr id="2491" name="Google Shape;2491;p58"/>
          <p:cNvSpPr txBox="1">
            <a:spLocks noGrp="1"/>
          </p:cNvSpPr>
          <p:nvPr>
            <p:ph type="subTitle" idx="4294967295"/>
          </p:nvPr>
        </p:nvSpPr>
        <p:spPr>
          <a:xfrm>
            <a:off x="1995025" y="3987050"/>
            <a:ext cx="776100" cy="30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000"/>
              <a:t>#4 Queens</a:t>
            </a:r>
            <a:endParaRPr sz="1000"/>
          </a:p>
        </p:txBody>
      </p:sp>
      <p:grpSp>
        <p:nvGrpSpPr>
          <p:cNvPr id="2492" name="Google Shape;2492;p58"/>
          <p:cNvGrpSpPr/>
          <p:nvPr/>
        </p:nvGrpSpPr>
        <p:grpSpPr>
          <a:xfrm>
            <a:off x="1789352" y="3040936"/>
            <a:ext cx="908584" cy="969484"/>
            <a:chOff x="1627175" y="238125"/>
            <a:chExt cx="4349375" cy="5229150"/>
          </a:xfrm>
        </p:grpSpPr>
        <p:sp>
          <p:nvSpPr>
            <p:cNvPr id="2493" name="Google Shape;2493;p58"/>
            <p:cNvSpPr/>
            <p:nvPr/>
          </p:nvSpPr>
          <p:spPr>
            <a:xfrm>
              <a:off x="1627175" y="238125"/>
              <a:ext cx="4349375" cy="5229150"/>
            </a:xfrm>
            <a:custGeom>
              <a:avLst/>
              <a:gdLst/>
              <a:ahLst/>
              <a:cxnLst/>
              <a:rect l="l" t="t" r="r" b="b"/>
              <a:pathLst>
                <a:path w="173975" h="209166" extrusionOk="0">
                  <a:moveTo>
                    <a:pt x="86765" y="0"/>
                  </a:moveTo>
                  <a:lnTo>
                    <a:pt x="44980" y="24309"/>
                  </a:lnTo>
                  <a:lnTo>
                    <a:pt x="44891" y="91970"/>
                  </a:lnTo>
                  <a:lnTo>
                    <a:pt x="148" y="117994"/>
                  </a:lnTo>
                  <a:lnTo>
                    <a:pt x="0" y="183999"/>
                  </a:lnTo>
                  <a:lnTo>
                    <a:pt x="43590" y="209166"/>
                  </a:lnTo>
                  <a:lnTo>
                    <a:pt x="88421" y="183112"/>
                  </a:lnTo>
                  <a:lnTo>
                    <a:pt x="132011" y="208308"/>
                  </a:lnTo>
                  <a:lnTo>
                    <a:pt x="173827" y="183999"/>
                  </a:lnTo>
                  <a:lnTo>
                    <a:pt x="173974" y="93271"/>
                  </a:lnTo>
                  <a:lnTo>
                    <a:pt x="130385" y="68076"/>
                  </a:lnTo>
                  <a:lnTo>
                    <a:pt x="130326" y="68105"/>
                  </a:lnTo>
                  <a:lnTo>
                    <a:pt x="130385" y="25166"/>
                  </a:lnTo>
                  <a:lnTo>
                    <a:pt x="86765"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8"/>
            <p:cNvSpPr/>
            <p:nvPr/>
          </p:nvSpPr>
          <p:spPr>
            <a:xfrm>
              <a:off x="2751650" y="238125"/>
              <a:ext cx="2135150" cy="1236875"/>
            </a:xfrm>
            <a:custGeom>
              <a:avLst/>
              <a:gdLst/>
              <a:ahLst/>
              <a:cxnLst/>
              <a:rect l="l" t="t" r="r" b="b"/>
              <a:pathLst>
                <a:path w="85406" h="49475" extrusionOk="0">
                  <a:moveTo>
                    <a:pt x="41786" y="0"/>
                  </a:moveTo>
                  <a:lnTo>
                    <a:pt x="1" y="24309"/>
                  </a:lnTo>
                  <a:lnTo>
                    <a:pt x="43590" y="49475"/>
                  </a:lnTo>
                  <a:lnTo>
                    <a:pt x="85406" y="25166"/>
                  </a:lnTo>
                  <a:lnTo>
                    <a:pt x="41786"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a:off x="3837700" y="867275"/>
              <a:ext cx="1049100" cy="3948675"/>
            </a:xfrm>
            <a:custGeom>
              <a:avLst/>
              <a:gdLst/>
              <a:ahLst/>
              <a:cxnLst/>
              <a:rect l="l" t="t" r="r" b="b"/>
              <a:pathLst>
                <a:path w="41964" h="157947" extrusionOk="0">
                  <a:moveTo>
                    <a:pt x="41964" y="0"/>
                  </a:moveTo>
                  <a:lnTo>
                    <a:pt x="148" y="24309"/>
                  </a:lnTo>
                  <a:lnTo>
                    <a:pt x="0" y="157946"/>
                  </a:lnTo>
                  <a:lnTo>
                    <a:pt x="41816" y="133667"/>
                  </a:lnTo>
                  <a:lnTo>
                    <a:pt x="4196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8"/>
            <p:cNvSpPr/>
            <p:nvPr/>
          </p:nvSpPr>
          <p:spPr>
            <a:xfrm>
              <a:off x="2747950" y="845825"/>
              <a:ext cx="1093475" cy="3970125"/>
            </a:xfrm>
            <a:custGeom>
              <a:avLst/>
              <a:gdLst/>
              <a:ahLst/>
              <a:cxnLst/>
              <a:rect l="l" t="t" r="r" b="b"/>
              <a:pathLst>
                <a:path w="43739" h="158805" extrusionOk="0">
                  <a:moveTo>
                    <a:pt x="149" y="1"/>
                  </a:moveTo>
                  <a:lnTo>
                    <a:pt x="1" y="133638"/>
                  </a:lnTo>
                  <a:lnTo>
                    <a:pt x="43590" y="158804"/>
                  </a:lnTo>
                  <a:lnTo>
                    <a:pt x="43738" y="25167"/>
                  </a:lnTo>
                  <a:lnTo>
                    <a:pt x="149"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8"/>
            <p:cNvSpPr/>
            <p:nvPr/>
          </p:nvSpPr>
          <p:spPr>
            <a:xfrm>
              <a:off x="3837700" y="2547725"/>
              <a:ext cx="1093475" cy="2898100"/>
            </a:xfrm>
            <a:custGeom>
              <a:avLst/>
              <a:gdLst/>
              <a:ahLst/>
              <a:cxnLst/>
              <a:rect l="l" t="t" r="r" b="b"/>
              <a:pathLst>
                <a:path w="43739" h="115924" extrusionOk="0">
                  <a:moveTo>
                    <a:pt x="148" y="0"/>
                  </a:moveTo>
                  <a:lnTo>
                    <a:pt x="0" y="90728"/>
                  </a:lnTo>
                  <a:lnTo>
                    <a:pt x="43590" y="115924"/>
                  </a:lnTo>
                  <a:lnTo>
                    <a:pt x="43738" y="25166"/>
                  </a:lnTo>
                  <a:lnTo>
                    <a:pt x="148"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8"/>
            <p:cNvSpPr/>
            <p:nvPr/>
          </p:nvSpPr>
          <p:spPr>
            <a:xfrm>
              <a:off x="4920610" y="2569900"/>
              <a:ext cx="1049100" cy="2875925"/>
            </a:xfrm>
            <a:custGeom>
              <a:avLst/>
              <a:gdLst/>
              <a:ahLst/>
              <a:cxnLst/>
              <a:rect l="l" t="t" r="r" b="b"/>
              <a:pathLst>
                <a:path w="41964" h="115037" extrusionOk="0">
                  <a:moveTo>
                    <a:pt x="41963" y="0"/>
                  </a:moveTo>
                  <a:lnTo>
                    <a:pt x="148" y="24279"/>
                  </a:lnTo>
                  <a:lnTo>
                    <a:pt x="0" y="115037"/>
                  </a:lnTo>
                  <a:lnTo>
                    <a:pt x="41816" y="90728"/>
                  </a:lnTo>
                  <a:lnTo>
                    <a:pt x="41963"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8"/>
            <p:cNvSpPr/>
            <p:nvPr/>
          </p:nvSpPr>
          <p:spPr>
            <a:xfrm>
              <a:off x="3841400" y="1946840"/>
              <a:ext cx="2135150" cy="1236900"/>
            </a:xfrm>
            <a:custGeom>
              <a:avLst/>
              <a:gdLst/>
              <a:ahLst/>
              <a:cxnLst/>
              <a:rect l="l" t="t" r="r" b="b"/>
              <a:pathLst>
                <a:path w="85406" h="49476" extrusionOk="0">
                  <a:moveTo>
                    <a:pt x="41816" y="1"/>
                  </a:moveTo>
                  <a:lnTo>
                    <a:pt x="0" y="24309"/>
                  </a:lnTo>
                  <a:lnTo>
                    <a:pt x="43590" y="49475"/>
                  </a:lnTo>
                  <a:lnTo>
                    <a:pt x="85405" y="25196"/>
                  </a:lnTo>
                  <a:lnTo>
                    <a:pt x="41816"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0" name="Google Shape;2500;p58"/>
          <p:cNvSpPr/>
          <p:nvPr/>
        </p:nvSpPr>
        <p:spPr>
          <a:xfrm>
            <a:off x="187800" y="775150"/>
            <a:ext cx="1658700" cy="1792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205800" y="2567650"/>
            <a:ext cx="1622700" cy="1792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txBox="1"/>
          <p:nvPr/>
        </p:nvSpPr>
        <p:spPr>
          <a:xfrm>
            <a:off x="884050" y="1234900"/>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1</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3" name="Google Shape;2503;p58"/>
          <p:cNvSpPr txBox="1"/>
          <p:nvPr/>
        </p:nvSpPr>
        <p:spPr>
          <a:xfrm>
            <a:off x="1114100" y="1563988"/>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2</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4" name="Google Shape;2504;p58"/>
          <p:cNvSpPr txBox="1"/>
          <p:nvPr/>
        </p:nvSpPr>
        <p:spPr>
          <a:xfrm>
            <a:off x="681750" y="1641113"/>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3</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5" name="Google Shape;2505;p58"/>
          <p:cNvSpPr txBox="1"/>
          <p:nvPr/>
        </p:nvSpPr>
        <p:spPr>
          <a:xfrm>
            <a:off x="858625" y="2954650"/>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1</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6" name="Google Shape;2506;p58"/>
          <p:cNvSpPr txBox="1"/>
          <p:nvPr/>
        </p:nvSpPr>
        <p:spPr>
          <a:xfrm>
            <a:off x="1088675" y="3274075"/>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2</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7" name="Google Shape;2507;p58"/>
          <p:cNvSpPr txBox="1"/>
          <p:nvPr/>
        </p:nvSpPr>
        <p:spPr>
          <a:xfrm>
            <a:off x="656325" y="3370525"/>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3</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8" name="Google Shape;2508;p58"/>
          <p:cNvSpPr txBox="1"/>
          <p:nvPr/>
        </p:nvSpPr>
        <p:spPr>
          <a:xfrm>
            <a:off x="2539312" y="1234900"/>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1</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09" name="Google Shape;2509;p58"/>
          <p:cNvSpPr txBox="1"/>
          <p:nvPr/>
        </p:nvSpPr>
        <p:spPr>
          <a:xfrm>
            <a:off x="2121062" y="2937450"/>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1</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10" name="Google Shape;2510;p58"/>
          <p:cNvSpPr txBox="1"/>
          <p:nvPr/>
        </p:nvSpPr>
        <p:spPr>
          <a:xfrm>
            <a:off x="2779250" y="1555563"/>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2</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11" name="Google Shape;2511;p58"/>
          <p:cNvSpPr txBox="1"/>
          <p:nvPr/>
        </p:nvSpPr>
        <p:spPr>
          <a:xfrm>
            <a:off x="2356762" y="3270475"/>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2</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12" name="Google Shape;2512;p58"/>
          <p:cNvSpPr txBox="1"/>
          <p:nvPr/>
        </p:nvSpPr>
        <p:spPr>
          <a:xfrm>
            <a:off x="2310475" y="1649550"/>
            <a:ext cx="2955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3</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13" name="Google Shape;2513;p58"/>
          <p:cNvSpPr txBox="1">
            <a:spLocks noGrp="1"/>
          </p:cNvSpPr>
          <p:nvPr>
            <p:ph type="body" idx="1"/>
          </p:nvPr>
        </p:nvSpPr>
        <p:spPr>
          <a:xfrm>
            <a:off x="3038074" y="2507338"/>
            <a:ext cx="5811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Staten Island Ferry</a:t>
            </a:r>
            <a:endParaRPr sz="700"/>
          </a:p>
        </p:txBody>
      </p:sp>
      <p:cxnSp>
        <p:nvCxnSpPr>
          <p:cNvPr id="2514" name="Google Shape;2514;p58"/>
          <p:cNvCxnSpPr/>
          <p:nvPr/>
        </p:nvCxnSpPr>
        <p:spPr>
          <a:xfrm rot="10800000">
            <a:off x="3367032" y="2856889"/>
            <a:ext cx="0" cy="304800"/>
          </a:xfrm>
          <a:prstGeom prst="straightConnector1">
            <a:avLst/>
          </a:prstGeom>
          <a:noFill/>
          <a:ln w="9525" cap="flat" cmpd="sng">
            <a:solidFill>
              <a:schemeClr val="lt1"/>
            </a:solidFill>
            <a:prstDash val="solid"/>
            <a:round/>
            <a:headEnd type="none" w="med" len="med"/>
            <a:tailEnd type="none" w="med" len="med"/>
          </a:ln>
        </p:spPr>
      </p:cxnSp>
      <p:cxnSp>
        <p:nvCxnSpPr>
          <p:cNvPr id="2515" name="Google Shape;2515;p58"/>
          <p:cNvCxnSpPr/>
          <p:nvPr/>
        </p:nvCxnSpPr>
        <p:spPr>
          <a:xfrm rot="10800000">
            <a:off x="3758658" y="3221179"/>
            <a:ext cx="0" cy="273300"/>
          </a:xfrm>
          <a:prstGeom prst="straightConnector1">
            <a:avLst/>
          </a:prstGeom>
          <a:noFill/>
          <a:ln w="9525" cap="flat" cmpd="sng">
            <a:solidFill>
              <a:schemeClr val="lt1"/>
            </a:solidFill>
            <a:prstDash val="solid"/>
            <a:round/>
            <a:headEnd type="none" w="med" len="med"/>
            <a:tailEnd type="none" w="med" len="med"/>
          </a:ln>
        </p:spPr>
      </p:cxnSp>
      <p:sp>
        <p:nvSpPr>
          <p:cNvPr id="2516" name="Google Shape;2516;p58"/>
          <p:cNvSpPr txBox="1">
            <a:spLocks noGrp="1"/>
          </p:cNvSpPr>
          <p:nvPr>
            <p:ph type="subTitle" idx="4294967295"/>
          </p:nvPr>
        </p:nvSpPr>
        <p:spPr>
          <a:xfrm>
            <a:off x="3758651" y="2954638"/>
            <a:ext cx="510300" cy="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700"/>
              <a:t>High Rock Park</a:t>
            </a:r>
            <a:endParaRPr sz="700"/>
          </a:p>
        </p:txBody>
      </p:sp>
      <p:sp>
        <p:nvSpPr>
          <p:cNvPr id="2517" name="Google Shape;2517;p58"/>
          <p:cNvSpPr txBox="1">
            <a:spLocks noGrp="1"/>
          </p:cNvSpPr>
          <p:nvPr>
            <p:ph type="subTitle" idx="4294967295"/>
          </p:nvPr>
        </p:nvSpPr>
        <p:spPr>
          <a:xfrm>
            <a:off x="3175014" y="4022725"/>
            <a:ext cx="1144800" cy="30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000"/>
              <a:t>#5 Staten Island</a:t>
            </a:r>
            <a:endParaRPr sz="1000"/>
          </a:p>
        </p:txBody>
      </p:sp>
      <p:grpSp>
        <p:nvGrpSpPr>
          <p:cNvPr id="2518" name="Google Shape;2518;p58"/>
          <p:cNvGrpSpPr/>
          <p:nvPr/>
        </p:nvGrpSpPr>
        <p:grpSpPr>
          <a:xfrm>
            <a:off x="3117166" y="3057890"/>
            <a:ext cx="758966" cy="969484"/>
            <a:chOff x="1627175" y="238125"/>
            <a:chExt cx="4349375" cy="5229150"/>
          </a:xfrm>
        </p:grpSpPr>
        <p:sp>
          <p:nvSpPr>
            <p:cNvPr id="2519" name="Google Shape;2519;p58"/>
            <p:cNvSpPr/>
            <p:nvPr/>
          </p:nvSpPr>
          <p:spPr>
            <a:xfrm>
              <a:off x="1627175" y="238125"/>
              <a:ext cx="4349375" cy="5229150"/>
            </a:xfrm>
            <a:custGeom>
              <a:avLst/>
              <a:gdLst/>
              <a:ahLst/>
              <a:cxnLst/>
              <a:rect l="l" t="t" r="r" b="b"/>
              <a:pathLst>
                <a:path w="173975" h="209166" extrusionOk="0">
                  <a:moveTo>
                    <a:pt x="86765" y="0"/>
                  </a:moveTo>
                  <a:lnTo>
                    <a:pt x="44980" y="24309"/>
                  </a:lnTo>
                  <a:lnTo>
                    <a:pt x="44891" y="91970"/>
                  </a:lnTo>
                  <a:lnTo>
                    <a:pt x="148" y="117994"/>
                  </a:lnTo>
                  <a:lnTo>
                    <a:pt x="0" y="183999"/>
                  </a:lnTo>
                  <a:lnTo>
                    <a:pt x="43590" y="209166"/>
                  </a:lnTo>
                  <a:lnTo>
                    <a:pt x="88421" y="183112"/>
                  </a:lnTo>
                  <a:lnTo>
                    <a:pt x="132011" y="208308"/>
                  </a:lnTo>
                  <a:lnTo>
                    <a:pt x="173827" y="183999"/>
                  </a:lnTo>
                  <a:lnTo>
                    <a:pt x="173974" y="93271"/>
                  </a:lnTo>
                  <a:lnTo>
                    <a:pt x="130385" y="68076"/>
                  </a:lnTo>
                  <a:lnTo>
                    <a:pt x="130326" y="68105"/>
                  </a:lnTo>
                  <a:lnTo>
                    <a:pt x="130385" y="25166"/>
                  </a:lnTo>
                  <a:lnTo>
                    <a:pt x="86765"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8"/>
            <p:cNvSpPr/>
            <p:nvPr/>
          </p:nvSpPr>
          <p:spPr>
            <a:xfrm>
              <a:off x="2751650" y="238125"/>
              <a:ext cx="2135150" cy="1236875"/>
            </a:xfrm>
            <a:custGeom>
              <a:avLst/>
              <a:gdLst/>
              <a:ahLst/>
              <a:cxnLst/>
              <a:rect l="l" t="t" r="r" b="b"/>
              <a:pathLst>
                <a:path w="85406" h="49475" extrusionOk="0">
                  <a:moveTo>
                    <a:pt x="41786" y="0"/>
                  </a:moveTo>
                  <a:lnTo>
                    <a:pt x="1" y="24309"/>
                  </a:lnTo>
                  <a:lnTo>
                    <a:pt x="43590" y="49475"/>
                  </a:lnTo>
                  <a:lnTo>
                    <a:pt x="85406" y="25166"/>
                  </a:lnTo>
                  <a:lnTo>
                    <a:pt x="41786" y="0"/>
                  </a:lnTo>
                  <a:close/>
                </a:path>
              </a:pathLst>
            </a:custGeom>
            <a:solidFill>
              <a:srgbClr val="58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8"/>
            <p:cNvSpPr/>
            <p:nvPr/>
          </p:nvSpPr>
          <p:spPr>
            <a:xfrm>
              <a:off x="3837700" y="867275"/>
              <a:ext cx="1049100" cy="3948675"/>
            </a:xfrm>
            <a:custGeom>
              <a:avLst/>
              <a:gdLst/>
              <a:ahLst/>
              <a:cxnLst/>
              <a:rect l="l" t="t" r="r" b="b"/>
              <a:pathLst>
                <a:path w="41964" h="157947" extrusionOk="0">
                  <a:moveTo>
                    <a:pt x="41964" y="0"/>
                  </a:moveTo>
                  <a:lnTo>
                    <a:pt x="148" y="24309"/>
                  </a:lnTo>
                  <a:lnTo>
                    <a:pt x="0" y="157946"/>
                  </a:lnTo>
                  <a:lnTo>
                    <a:pt x="41816" y="133667"/>
                  </a:lnTo>
                  <a:lnTo>
                    <a:pt x="41964"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8"/>
            <p:cNvSpPr/>
            <p:nvPr/>
          </p:nvSpPr>
          <p:spPr>
            <a:xfrm>
              <a:off x="2747950" y="845825"/>
              <a:ext cx="1093475" cy="3970125"/>
            </a:xfrm>
            <a:custGeom>
              <a:avLst/>
              <a:gdLst/>
              <a:ahLst/>
              <a:cxnLst/>
              <a:rect l="l" t="t" r="r" b="b"/>
              <a:pathLst>
                <a:path w="43739" h="158805" extrusionOk="0">
                  <a:moveTo>
                    <a:pt x="149" y="1"/>
                  </a:moveTo>
                  <a:lnTo>
                    <a:pt x="1" y="133638"/>
                  </a:lnTo>
                  <a:lnTo>
                    <a:pt x="43590" y="158804"/>
                  </a:lnTo>
                  <a:lnTo>
                    <a:pt x="43738" y="25167"/>
                  </a:lnTo>
                  <a:lnTo>
                    <a:pt x="149"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8"/>
            <p:cNvSpPr/>
            <p:nvPr/>
          </p:nvSpPr>
          <p:spPr>
            <a:xfrm>
              <a:off x="3837700" y="2547725"/>
              <a:ext cx="1093475" cy="2898100"/>
            </a:xfrm>
            <a:custGeom>
              <a:avLst/>
              <a:gdLst/>
              <a:ahLst/>
              <a:cxnLst/>
              <a:rect l="l" t="t" r="r" b="b"/>
              <a:pathLst>
                <a:path w="43739" h="115924" extrusionOk="0">
                  <a:moveTo>
                    <a:pt x="148" y="0"/>
                  </a:moveTo>
                  <a:lnTo>
                    <a:pt x="0" y="90728"/>
                  </a:lnTo>
                  <a:lnTo>
                    <a:pt x="43590" y="115924"/>
                  </a:lnTo>
                  <a:lnTo>
                    <a:pt x="43738" y="25166"/>
                  </a:lnTo>
                  <a:lnTo>
                    <a:pt x="148"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8"/>
            <p:cNvSpPr/>
            <p:nvPr/>
          </p:nvSpPr>
          <p:spPr>
            <a:xfrm>
              <a:off x="4920610" y="2569900"/>
              <a:ext cx="1049100" cy="2875925"/>
            </a:xfrm>
            <a:custGeom>
              <a:avLst/>
              <a:gdLst/>
              <a:ahLst/>
              <a:cxnLst/>
              <a:rect l="l" t="t" r="r" b="b"/>
              <a:pathLst>
                <a:path w="41964" h="115037" extrusionOk="0">
                  <a:moveTo>
                    <a:pt x="41963" y="0"/>
                  </a:moveTo>
                  <a:lnTo>
                    <a:pt x="148" y="24279"/>
                  </a:lnTo>
                  <a:lnTo>
                    <a:pt x="0" y="115037"/>
                  </a:lnTo>
                  <a:lnTo>
                    <a:pt x="41816" y="90728"/>
                  </a:lnTo>
                  <a:lnTo>
                    <a:pt x="41963"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8"/>
            <p:cNvSpPr/>
            <p:nvPr/>
          </p:nvSpPr>
          <p:spPr>
            <a:xfrm>
              <a:off x="3841400" y="1946840"/>
              <a:ext cx="2135150" cy="1236900"/>
            </a:xfrm>
            <a:custGeom>
              <a:avLst/>
              <a:gdLst/>
              <a:ahLst/>
              <a:cxnLst/>
              <a:rect l="l" t="t" r="r" b="b"/>
              <a:pathLst>
                <a:path w="85406" h="49476" extrusionOk="0">
                  <a:moveTo>
                    <a:pt x="41816" y="1"/>
                  </a:moveTo>
                  <a:lnTo>
                    <a:pt x="0" y="24309"/>
                  </a:lnTo>
                  <a:lnTo>
                    <a:pt x="43590" y="49475"/>
                  </a:lnTo>
                  <a:lnTo>
                    <a:pt x="85405" y="25196"/>
                  </a:lnTo>
                  <a:lnTo>
                    <a:pt x="41816"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6" name="Google Shape;2526;p58"/>
          <p:cNvSpPr txBox="1"/>
          <p:nvPr/>
        </p:nvSpPr>
        <p:spPr>
          <a:xfrm>
            <a:off x="3394008" y="2954404"/>
            <a:ext cx="2466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1</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27" name="Google Shape;2527;p58"/>
          <p:cNvSpPr txBox="1"/>
          <p:nvPr/>
        </p:nvSpPr>
        <p:spPr>
          <a:xfrm>
            <a:off x="3590809" y="3287431"/>
            <a:ext cx="2466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FFFFF"/>
                </a:solidFill>
                <a:latin typeface="Lato"/>
                <a:ea typeface="Lato"/>
                <a:cs typeface="Lato"/>
                <a:sym typeface="Lato"/>
              </a:rPr>
              <a:t>2</a:t>
            </a:r>
            <a:endParaRPr sz="1700" b="1">
              <a:solidFill>
                <a:srgbClr val="FFFFFF"/>
              </a:solidFill>
              <a:latin typeface="Lato"/>
              <a:ea typeface="Lato"/>
              <a:cs typeface="Lato"/>
              <a:sym typeface="Lato"/>
            </a:endParaRPr>
          </a:p>
          <a:p>
            <a:pPr marL="0" lvl="0" indent="0" algn="l" rtl="0">
              <a:spcBef>
                <a:spcPts val="0"/>
              </a:spcBef>
              <a:spcAft>
                <a:spcPts val="0"/>
              </a:spcAft>
              <a:buNone/>
            </a:pPr>
            <a:endParaRPr sz="1000">
              <a:solidFill>
                <a:srgbClr val="FFFFFF"/>
              </a:solidFill>
              <a:latin typeface="Lato Light"/>
              <a:ea typeface="Lato Light"/>
              <a:cs typeface="Lato Light"/>
              <a:sym typeface="Lato Light"/>
            </a:endParaRPr>
          </a:p>
        </p:txBody>
      </p:sp>
      <p:sp>
        <p:nvSpPr>
          <p:cNvPr id="2528" name="Google Shape;2528;p58"/>
          <p:cNvSpPr/>
          <p:nvPr/>
        </p:nvSpPr>
        <p:spPr>
          <a:xfrm>
            <a:off x="1836025" y="783225"/>
            <a:ext cx="1658700" cy="1792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8"/>
          <p:cNvSpPr/>
          <p:nvPr/>
        </p:nvSpPr>
        <p:spPr>
          <a:xfrm>
            <a:off x="1789350" y="2595675"/>
            <a:ext cx="1273800" cy="17646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8"/>
          <p:cNvSpPr/>
          <p:nvPr/>
        </p:nvSpPr>
        <p:spPr>
          <a:xfrm>
            <a:off x="3081588" y="2567650"/>
            <a:ext cx="1273800" cy="1792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Google Shape;2535;p59"/>
          <p:cNvSpPr txBox="1">
            <a:spLocks noGrp="1"/>
          </p:cNvSpPr>
          <p:nvPr>
            <p:ph type="title"/>
          </p:nvPr>
        </p:nvSpPr>
        <p:spPr>
          <a:xfrm>
            <a:off x="389150" y="460525"/>
            <a:ext cx="226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Conclusion:</a:t>
            </a:r>
            <a:endParaRPr/>
          </a:p>
        </p:txBody>
      </p:sp>
      <p:sp>
        <p:nvSpPr>
          <p:cNvPr id="2536" name="Google Shape;2536;p59"/>
          <p:cNvSpPr txBox="1">
            <a:spLocks noGrp="1"/>
          </p:cNvSpPr>
          <p:nvPr>
            <p:ph type="body" idx="1"/>
          </p:nvPr>
        </p:nvSpPr>
        <p:spPr>
          <a:xfrm>
            <a:off x="389150" y="1167975"/>
            <a:ext cx="36777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
              <a:t>As you can see,  from our initial hypothesis we expect the most populated airbnb locations to remain the most popular </a:t>
            </a:r>
            <a:br>
              <a:rPr lang="es"/>
            </a:br>
            <a:endParaRPr/>
          </a:p>
          <a:p>
            <a:pPr marL="457200" lvl="0" indent="-304800" algn="l" rtl="0">
              <a:spcBef>
                <a:spcPts val="0"/>
              </a:spcBef>
              <a:spcAft>
                <a:spcPts val="0"/>
              </a:spcAft>
              <a:buSzPts val="1200"/>
              <a:buChar char="★"/>
            </a:pPr>
            <a:r>
              <a:rPr lang="es"/>
              <a:t>After our analysis:</a:t>
            </a:r>
            <a:br>
              <a:rPr lang="es"/>
            </a:br>
            <a:endParaRPr/>
          </a:p>
          <a:p>
            <a:pPr marL="914400" lvl="1" indent="-304800" algn="l" rtl="0">
              <a:spcBef>
                <a:spcPts val="0"/>
              </a:spcBef>
              <a:spcAft>
                <a:spcPts val="0"/>
              </a:spcAft>
              <a:buSzPts val="1200"/>
              <a:buChar char="○"/>
            </a:pPr>
            <a:r>
              <a:rPr lang="es"/>
              <a:t>Manhattan &amp; Brooklyn remain on top as boroughs with most airbnbs near landmarks and subway stations</a:t>
            </a:r>
            <a:br>
              <a:rPr lang="es"/>
            </a:br>
            <a:endParaRPr/>
          </a:p>
          <a:p>
            <a:pPr marL="914400" lvl="1" indent="-304800" algn="l" rtl="0">
              <a:spcBef>
                <a:spcPts val="0"/>
              </a:spcBef>
              <a:spcAft>
                <a:spcPts val="0"/>
              </a:spcAft>
              <a:buSzPts val="1200"/>
              <a:buChar char="○"/>
            </a:pPr>
            <a:r>
              <a:rPr lang="es"/>
              <a:t>Percent of total airbnbs within 1 mile away gives us another conclusion</a:t>
            </a:r>
            <a:endParaRPr/>
          </a:p>
        </p:txBody>
      </p:sp>
      <p:sp>
        <p:nvSpPr>
          <p:cNvPr id="2537" name="Google Shape;2537;p59"/>
          <p:cNvSpPr txBox="1">
            <a:spLocks noGrp="1"/>
          </p:cNvSpPr>
          <p:nvPr>
            <p:ph type="ctrTitle" idx="4294967295"/>
          </p:nvPr>
        </p:nvSpPr>
        <p:spPr>
          <a:xfrm>
            <a:off x="5303175" y="1801200"/>
            <a:ext cx="20358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accent1"/>
                </a:solidFill>
                <a:latin typeface="Lato"/>
                <a:ea typeface="Lato"/>
                <a:cs typeface="Lato"/>
                <a:sym typeface="Lato"/>
              </a:rPr>
              <a:t>Hypothesis</a:t>
            </a:r>
            <a:r>
              <a:rPr lang="es">
                <a:solidFill>
                  <a:schemeClr val="accent1"/>
                </a:solidFill>
              </a:rPr>
              <a:t>:</a:t>
            </a:r>
            <a:endParaRPr sz="2800">
              <a:solidFill>
                <a:schemeClr val="accent1"/>
              </a:solidFill>
            </a:endParaRPr>
          </a:p>
        </p:txBody>
      </p:sp>
      <p:sp>
        <p:nvSpPr>
          <p:cNvPr id="2538" name="Google Shape;2538;p59"/>
          <p:cNvSpPr txBox="1">
            <a:spLocks noGrp="1"/>
          </p:cNvSpPr>
          <p:nvPr>
            <p:ph type="subTitle" idx="4294967295"/>
          </p:nvPr>
        </p:nvSpPr>
        <p:spPr>
          <a:xfrm>
            <a:off x="5324075" y="2400800"/>
            <a:ext cx="1934700" cy="812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a:t>More airbnbs will be widely available in areas where the greatest known landmarks are regardless of the condition we require</a:t>
            </a:r>
            <a:endParaRPr/>
          </a:p>
          <a:p>
            <a:pPr marL="0" lvl="0" indent="0" algn="l" rtl="0">
              <a:spcBef>
                <a:spcPts val="1600"/>
              </a:spcBef>
              <a:spcAft>
                <a:spcPts val="1600"/>
              </a:spcAft>
              <a:buNone/>
            </a:pPr>
            <a:endParaRPr/>
          </a:p>
        </p:txBody>
      </p:sp>
      <p:pic>
        <p:nvPicPr>
          <p:cNvPr id="2539" name="Google Shape;2539;p59"/>
          <p:cNvPicPr preferRelativeResize="0"/>
          <p:nvPr/>
        </p:nvPicPr>
        <p:blipFill>
          <a:blip r:embed="rId3">
            <a:alphaModFix/>
          </a:blip>
          <a:stretch>
            <a:fillRect/>
          </a:stretch>
        </p:blipFill>
        <p:spPr>
          <a:xfrm>
            <a:off x="5830585" y="3843775"/>
            <a:ext cx="981000" cy="1775350"/>
          </a:xfrm>
          <a:prstGeom prst="rect">
            <a:avLst/>
          </a:prstGeom>
          <a:noFill/>
          <a:ln>
            <a:noFill/>
          </a:ln>
        </p:spPr>
      </p:pic>
      <p:pic>
        <p:nvPicPr>
          <p:cNvPr id="2540" name="Google Shape;2540;p59"/>
          <p:cNvPicPr preferRelativeResize="0"/>
          <p:nvPr/>
        </p:nvPicPr>
        <p:blipFill>
          <a:blip r:embed="rId4">
            <a:alphaModFix/>
          </a:blip>
          <a:stretch>
            <a:fillRect/>
          </a:stretch>
        </p:blipFill>
        <p:spPr>
          <a:xfrm>
            <a:off x="5660175" y="527848"/>
            <a:ext cx="1321800" cy="1273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5" name="Google Shape;2545;p60"/>
          <p:cNvSpPr txBox="1">
            <a:spLocks noGrp="1"/>
          </p:cNvSpPr>
          <p:nvPr>
            <p:ph type="subTitle" idx="1"/>
          </p:nvPr>
        </p:nvSpPr>
        <p:spPr>
          <a:xfrm>
            <a:off x="2014000" y="955725"/>
            <a:ext cx="5964600" cy="139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000" b="1">
                <a:solidFill>
                  <a:srgbClr val="F3F3F3"/>
                </a:solidFill>
                <a:latin typeface="Comfortaa"/>
                <a:ea typeface="Comfortaa"/>
                <a:cs typeface="Comfortaa"/>
                <a:sym typeface="Comfortaa"/>
              </a:rPr>
              <a:t>What are the key predictors of price? </a:t>
            </a:r>
            <a:endParaRPr sz="3000" b="1">
              <a:solidFill>
                <a:srgbClr val="F3F3F3"/>
              </a:solidFill>
              <a:latin typeface="Comfortaa"/>
              <a:ea typeface="Comfortaa"/>
              <a:cs typeface="Comfortaa"/>
              <a:sym typeface="Comfortaa"/>
            </a:endParaRPr>
          </a:p>
          <a:p>
            <a:pPr marL="0" lvl="0" indent="0" algn="ctr" rtl="0">
              <a:spcBef>
                <a:spcPts val="1600"/>
              </a:spcBef>
              <a:spcAft>
                <a:spcPts val="1600"/>
              </a:spcAft>
              <a:buNone/>
            </a:pPr>
            <a:r>
              <a:rPr lang="es" sz="2000" b="1">
                <a:solidFill>
                  <a:srgbClr val="F3F3F3"/>
                </a:solidFill>
                <a:latin typeface="Comfortaa"/>
                <a:ea typeface="Comfortaa"/>
                <a:cs typeface="Comfortaa"/>
                <a:sym typeface="Comfortaa"/>
              </a:rPr>
              <a:t>Can we get an approximate range for each neighborhood, room type, and other predictors?</a:t>
            </a:r>
            <a:endParaRPr sz="2000" b="1">
              <a:solidFill>
                <a:srgbClr val="F3F3F3"/>
              </a:solidFill>
              <a:latin typeface="Comfortaa"/>
              <a:ea typeface="Comfortaa"/>
              <a:cs typeface="Comfortaa"/>
              <a:sym typeface="Comfortaa"/>
            </a:endParaRPr>
          </a:p>
        </p:txBody>
      </p:sp>
      <p:sp>
        <p:nvSpPr>
          <p:cNvPr id="2546" name="Google Shape;2546;p60"/>
          <p:cNvSpPr txBox="1">
            <a:spLocks noGrp="1"/>
          </p:cNvSpPr>
          <p:nvPr>
            <p:ph type="subTitle" idx="2"/>
          </p:nvPr>
        </p:nvSpPr>
        <p:spPr>
          <a:xfrm>
            <a:off x="4091800" y="3281300"/>
            <a:ext cx="1809000" cy="21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1600">
                <a:solidFill>
                  <a:schemeClr val="accent1"/>
                </a:solidFill>
              </a:rPr>
              <a:t>—Dhruval</a:t>
            </a:r>
            <a:endParaRPr sz="1600">
              <a:solidFill>
                <a:schemeClr val="accent1"/>
              </a:solidFill>
            </a:endParaRPr>
          </a:p>
        </p:txBody>
      </p:sp>
      <p:sp>
        <p:nvSpPr>
          <p:cNvPr id="2547" name="Google Shape;2547;p60"/>
          <p:cNvSpPr/>
          <p:nvPr/>
        </p:nvSpPr>
        <p:spPr>
          <a:xfrm>
            <a:off x="191355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0"/>
          <p:cNvSpPr/>
          <p:nvPr/>
        </p:nvSpPr>
        <p:spPr>
          <a:xfrm>
            <a:off x="704510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9" name="Google Shape;2549;p60"/>
          <p:cNvPicPr preferRelativeResize="0"/>
          <p:nvPr/>
        </p:nvPicPr>
        <p:blipFill>
          <a:blip r:embed="rId3">
            <a:alphaModFix/>
          </a:blip>
          <a:stretch>
            <a:fillRect/>
          </a:stretch>
        </p:blipFill>
        <p:spPr>
          <a:xfrm>
            <a:off x="-1107950" y="2598325"/>
            <a:ext cx="4521050" cy="3562351"/>
          </a:xfrm>
          <a:prstGeom prst="rect">
            <a:avLst/>
          </a:prstGeom>
          <a:noFill/>
          <a:ln>
            <a:noFill/>
          </a:ln>
        </p:spPr>
      </p:pic>
      <p:grpSp>
        <p:nvGrpSpPr>
          <p:cNvPr id="2550" name="Google Shape;2550;p60"/>
          <p:cNvGrpSpPr/>
          <p:nvPr/>
        </p:nvGrpSpPr>
        <p:grpSpPr>
          <a:xfrm>
            <a:off x="806012" y="2257417"/>
            <a:ext cx="356840" cy="487824"/>
            <a:chOff x="2385250" y="892625"/>
            <a:chExt cx="3018950" cy="4130600"/>
          </a:xfrm>
        </p:grpSpPr>
        <p:sp>
          <p:nvSpPr>
            <p:cNvPr id="2551" name="Google Shape;2551;p60"/>
            <p:cNvSpPr/>
            <p:nvPr/>
          </p:nvSpPr>
          <p:spPr>
            <a:xfrm>
              <a:off x="2385250" y="892625"/>
              <a:ext cx="3018950" cy="4130600"/>
            </a:xfrm>
            <a:custGeom>
              <a:avLst/>
              <a:gdLst/>
              <a:ahLst/>
              <a:cxnLst/>
              <a:rect l="l" t="t" r="r" b="b"/>
              <a:pathLst>
                <a:path w="120758" h="165224" extrusionOk="0">
                  <a:moveTo>
                    <a:pt x="18007" y="0"/>
                  </a:moveTo>
                  <a:lnTo>
                    <a:pt x="202" y="10345"/>
                  </a:lnTo>
                  <a:lnTo>
                    <a:pt x="0" y="92841"/>
                  </a:lnTo>
                  <a:lnTo>
                    <a:pt x="75051" y="136174"/>
                  </a:lnTo>
                  <a:lnTo>
                    <a:pt x="89800" y="165224"/>
                  </a:lnTo>
                  <a:lnTo>
                    <a:pt x="107605" y="154879"/>
                  </a:lnTo>
                  <a:lnTo>
                    <a:pt x="107621" y="149326"/>
                  </a:lnTo>
                  <a:lnTo>
                    <a:pt x="120556" y="141804"/>
                  </a:lnTo>
                  <a:lnTo>
                    <a:pt x="120757" y="59309"/>
                  </a:lnTo>
                  <a:lnTo>
                    <a:pt x="18007" y="0"/>
                  </a:lnTo>
                  <a:close/>
                </a:path>
              </a:pathLst>
            </a:custGeom>
            <a:solidFill>
              <a:srgbClr val="B1D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0"/>
            <p:cNvSpPr/>
            <p:nvPr/>
          </p:nvSpPr>
          <p:spPr>
            <a:xfrm>
              <a:off x="4630250" y="4252000"/>
              <a:ext cx="446700" cy="771225"/>
            </a:xfrm>
            <a:custGeom>
              <a:avLst/>
              <a:gdLst/>
              <a:ahLst/>
              <a:cxnLst/>
              <a:rect l="l" t="t" r="r" b="b"/>
              <a:pathLst>
                <a:path w="17868" h="30849" extrusionOk="0">
                  <a:moveTo>
                    <a:pt x="17867" y="0"/>
                  </a:moveTo>
                  <a:lnTo>
                    <a:pt x="47" y="10345"/>
                  </a:lnTo>
                  <a:lnTo>
                    <a:pt x="0" y="30849"/>
                  </a:lnTo>
                  <a:lnTo>
                    <a:pt x="17805" y="20504"/>
                  </a:lnTo>
                  <a:lnTo>
                    <a:pt x="1786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0"/>
            <p:cNvSpPr/>
            <p:nvPr/>
          </p:nvSpPr>
          <p:spPr>
            <a:xfrm>
              <a:off x="4953625" y="2375325"/>
              <a:ext cx="450575" cy="2321425"/>
            </a:xfrm>
            <a:custGeom>
              <a:avLst/>
              <a:gdLst/>
              <a:ahLst/>
              <a:cxnLst/>
              <a:rect l="l" t="t" r="r" b="b"/>
              <a:pathLst>
                <a:path w="18023" h="92857" extrusionOk="0">
                  <a:moveTo>
                    <a:pt x="18022" y="1"/>
                  </a:moveTo>
                  <a:lnTo>
                    <a:pt x="202" y="10361"/>
                  </a:lnTo>
                  <a:lnTo>
                    <a:pt x="0" y="92857"/>
                  </a:lnTo>
                  <a:lnTo>
                    <a:pt x="17821" y="82496"/>
                  </a:lnTo>
                  <a:lnTo>
                    <a:pt x="1802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0"/>
            <p:cNvSpPr/>
            <p:nvPr/>
          </p:nvSpPr>
          <p:spPr>
            <a:xfrm>
              <a:off x="2390275" y="892625"/>
              <a:ext cx="3013925" cy="1741750"/>
            </a:xfrm>
            <a:custGeom>
              <a:avLst/>
              <a:gdLst/>
              <a:ahLst/>
              <a:cxnLst/>
              <a:rect l="l" t="t" r="r" b="b"/>
              <a:pathLst>
                <a:path w="120557" h="69670" extrusionOk="0">
                  <a:moveTo>
                    <a:pt x="17806" y="0"/>
                  </a:moveTo>
                  <a:lnTo>
                    <a:pt x="1" y="10345"/>
                  </a:lnTo>
                  <a:lnTo>
                    <a:pt x="102736" y="69669"/>
                  </a:lnTo>
                  <a:lnTo>
                    <a:pt x="120556" y="59309"/>
                  </a:lnTo>
                  <a:lnTo>
                    <a:pt x="17806"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0"/>
            <p:cNvSpPr/>
            <p:nvPr/>
          </p:nvSpPr>
          <p:spPr>
            <a:xfrm>
              <a:off x="2385250" y="1151250"/>
              <a:ext cx="2573425" cy="3871975"/>
            </a:xfrm>
            <a:custGeom>
              <a:avLst/>
              <a:gdLst/>
              <a:ahLst/>
              <a:cxnLst/>
              <a:rect l="l" t="t" r="r" b="b"/>
              <a:pathLst>
                <a:path w="102937" h="154879" extrusionOk="0">
                  <a:moveTo>
                    <a:pt x="202" y="0"/>
                  </a:moveTo>
                  <a:lnTo>
                    <a:pt x="0" y="82496"/>
                  </a:lnTo>
                  <a:lnTo>
                    <a:pt x="75051" y="125829"/>
                  </a:lnTo>
                  <a:lnTo>
                    <a:pt x="89800" y="154879"/>
                  </a:lnTo>
                  <a:lnTo>
                    <a:pt x="89847" y="134375"/>
                  </a:lnTo>
                  <a:lnTo>
                    <a:pt x="102735" y="141820"/>
                  </a:lnTo>
                  <a:lnTo>
                    <a:pt x="102937" y="59324"/>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0"/>
            <p:cNvSpPr/>
            <p:nvPr/>
          </p:nvSpPr>
          <p:spPr>
            <a:xfrm>
              <a:off x="2667525" y="2249500"/>
              <a:ext cx="590150" cy="663000"/>
            </a:xfrm>
            <a:custGeom>
              <a:avLst/>
              <a:gdLst/>
              <a:ahLst/>
              <a:cxnLst/>
              <a:rect l="l" t="t" r="r" b="b"/>
              <a:pathLst>
                <a:path w="23606" h="26520" extrusionOk="0">
                  <a:moveTo>
                    <a:pt x="15579" y="25878"/>
                  </a:moveTo>
                  <a:lnTo>
                    <a:pt x="15525" y="25910"/>
                  </a:lnTo>
                  <a:cubicBezTo>
                    <a:pt x="15546" y="25899"/>
                    <a:pt x="15564" y="25889"/>
                    <a:pt x="15579" y="25878"/>
                  </a:cubicBezTo>
                  <a:close/>
                  <a:moveTo>
                    <a:pt x="10457" y="1"/>
                  </a:moveTo>
                  <a:cubicBezTo>
                    <a:pt x="9569" y="1"/>
                    <a:pt x="8761" y="210"/>
                    <a:pt x="8065" y="614"/>
                  </a:cubicBezTo>
                  <a:lnTo>
                    <a:pt x="2668" y="3762"/>
                  </a:lnTo>
                  <a:lnTo>
                    <a:pt x="2683" y="3762"/>
                  </a:lnTo>
                  <a:cubicBezTo>
                    <a:pt x="1039" y="4708"/>
                    <a:pt x="16" y="6724"/>
                    <a:pt x="16" y="9594"/>
                  </a:cubicBezTo>
                  <a:cubicBezTo>
                    <a:pt x="0" y="15363"/>
                    <a:pt x="4048" y="22374"/>
                    <a:pt x="9073" y="25274"/>
                  </a:cubicBezTo>
                  <a:cubicBezTo>
                    <a:pt x="10530" y="26120"/>
                    <a:pt x="11909" y="26520"/>
                    <a:pt x="13131" y="26520"/>
                  </a:cubicBezTo>
                  <a:cubicBezTo>
                    <a:pt x="14082" y="26520"/>
                    <a:pt x="14939" y="26278"/>
                    <a:pt x="15665" y="25817"/>
                  </a:cubicBezTo>
                  <a:lnTo>
                    <a:pt x="15665" y="25817"/>
                  </a:lnTo>
                  <a:cubicBezTo>
                    <a:pt x="15634" y="25837"/>
                    <a:pt x="15610" y="25858"/>
                    <a:pt x="15579" y="25878"/>
                  </a:cubicBezTo>
                  <a:lnTo>
                    <a:pt x="15579" y="25878"/>
                  </a:lnTo>
                  <a:lnTo>
                    <a:pt x="20938" y="22761"/>
                  </a:lnTo>
                  <a:cubicBezTo>
                    <a:pt x="22567" y="21815"/>
                    <a:pt x="23575" y="19799"/>
                    <a:pt x="23590" y="16945"/>
                  </a:cubicBezTo>
                  <a:cubicBezTo>
                    <a:pt x="23606" y="11160"/>
                    <a:pt x="19558" y="4150"/>
                    <a:pt x="14533" y="1249"/>
                  </a:cubicBezTo>
                  <a:cubicBezTo>
                    <a:pt x="13074" y="403"/>
                    <a:pt x="11688" y="1"/>
                    <a:pt x="10457"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0"/>
            <p:cNvSpPr/>
            <p:nvPr/>
          </p:nvSpPr>
          <p:spPr>
            <a:xfrm>
              <a:off x="3320475" y="2626400"/>
              <a:ext cx="590150" cy="663000"/>
            </a:xfrm>
            <a:custGeom>
              <a:avLst/>
              <a:gdLst/>
              <a:ahLst/>
              <a:cxnLst/>
              <a:rect l="l" t="t" r="r" b="b"/>
              <a:pathLst>
                <a:path w="23606" h="26520" extrusionOk="0">
                  <a:moveTo>
                    <a:pt x="10452" y="0"/>
                  </a:moveTo>
                  <a:cubicBezTo>
                    <a:pt x="9566" y="0"/>
                    <a:pt x="8761" y="210"/>
                    <a:pt x="8065" y="613"/>
                  </a:cubicBezTo>
                  <a:lnTo>
                    <a:pt x="2668" y="3761"/>
                  </a:lnTo>
                  <a:lnTo>
                    <a:pt x="2683" y="3761"/>
                  </a:lnTo>
                  <a:cubicBezTo>
                    <a:pt x="1039" y="4707"/>
                    <a:pt x="16" y="6724"/>
                    <a:pt x="16" y="9593"/>
                  </a:cubicBezTo>
                  <a:cubicBezTo>
                    <a:pt x="0" y="15363"/>
                    <a:pt x="4048" y="22388"/>
                    <a:pt x="9058" y="25273"/>
                  </a:cubicBezTo>
                  <a:cubicBezTo>
                    <a:pt x="10524" y="26119"/>
                    <a:pt x="11906" y="26519"/>
                    <a:pt x="13130" y="26519"/>
                  </a:cubicBezTo>
                  <a:cubicBezTo>
                    <a:pt x="14082" y="26519"/>
                    <a:pt x="14939" y="26277"/>
                    <a:pt x="15665" y="25816"/>
                  </a:cubicBezTo>
                  <a:lnTo>
                    <a:pt x="15665" y="25816"/>
                  </a:lnTo>
                  <a:cubicBezTo>
                    <a:pt x="15618" y="25847"/>
                    <a:pt x="15572" y="25878"/>
                    <a:pt x="15525" y="25909"/>
                  </a:cubicBezTo>
                  <a:lnTo>
                    <a:pt x="20938" y="22776"/>
                  </a:lnTo>
                  <a:cubicBezTo>
                    <a:pt x="22567" y="21815"/>
                    <a:pt x="23575" y="19814"/>
                    <a:pt x="23590" y="16945"/>
                  </a:cubicBezTo>
                  <a:cubicBezTo>
                    <a:pt x="23606" y="11175"/>
                    <a:pt x="19542" y="4149"/>
                    <a:pt x="14533" y="1249"/>
                  </a:cubicBezTo>
                  <a:cubicBezTo>
                    <a:pt x="13065" y="402"/>
                    <a:pt x="11680" y="0"/>
                    <a:pt x="10452"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0"/>
            <p:cNvSpPr/>
            <p:nvPr/>
          </p:nvSpPr>
          <p:spPr>
            <a:xfrm>
              <a:off x="3973425" y="3003650"/>
              <a:ext cx="590150" cy="662625"/>
            </a:xfrm>
            <a:custGeom>
              <a:avLst/>
              <a:gdLst/>
              <a:ahLst/>
              <a:cxnLst/>
              <a:rect l="l" t="t" r="r" b="b"/>
              <a:pathLst>
                <a:path w="23606" h="26505" extrusionOk="0">
                  <a:moveTo>
                    <a:pt x="10446" y="1"/>
                  </a:moveTo>
                  <a:cubicBezTo>
                    <a:pt x="9558" y="1"/>
                    <a:pt x="8755" y="211"/>
                    <a:pt x="8065" y="614"/>
                  </a:cubicBezTo>
                  <a:lnTo>
                    <a:pt x="2652" y="3747"/>
                  </a:lnTo>
                  <a:lnTo>
                    <a:pt x="2668" y="3747"/>
                  </a:lnTo>
                  <a:cubicBezTo>
                    <a:pt x="1039" y="4677"/>
                    <a:pt x="16" y="6709"/>
                    <a:pt x="16" y="9578"/>
                  </a:cubicBezTo>
                  <a:cubicBezTo>
                    <a:pt x="0" y="15348"/>
                    <a:pt x="4048" y="22358"/>
                    <a:pt x="9073" y="25258"/>
                  </a:cubicBezTo>
                  <a:cubicBezTo>
                    <a:pt x="10530" y="26105"/>
                    <a:pt x="11909" y="26504"/>
                    <a:pt x="13134" y="26504"/>
                  </a:cubicBezTo>
                  <a:cubicBezTo>
                    <a:pt x="14087" y="26504"/>
                    <a:pt x="14948" y="26263"/>
                    <a:pt x="15680" y="25801"/>
                  </a:cubicBezTo>
                  <a:lnTo>
                    <a:pt x="15680" y="25801"/>
                  </a:lnTo>
                  <a:cubicBezTo>
                    <a:pt x="15634" y="25832"/>
                    <a:pt x="15587" y="25863"/>
                    <a:pt x="15541" y="25894"/>
                  </a:cubicBezTo>
                  <a:lnTo>
                    <a:pt x="20938" y="22746"/>
                  </a:lnTo>
                  <a:cubicBezTo>
                    <a:pt x="22567" y="21800"/>
                    <a:pt x="23575" y="19799"/>
                    <a:pt x="23590" y="16930"/>
                  </a:cubicBezTo>
                  <a:cubicBezTo>
                    <a:pt x="23606" y="11160"/>
                    <a:pt x="19542" y="4134"/>
                    <a:pt x="14533" y="1250"/>
                  </a:cubicBezTo>
                  <a:cubicBezTo>
                    <a:pt x="13065" y="403"/>
                    <a:pt x="11675" y="1"/>
                    <a:pt x="10446"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0"/>
            <p:cNvSpPr/>
            <p:nvPr/>
          </p:nvSpPr>
          <p:spPr>
            <a:xfrm>
              <a:off x="2734200" y="2249500"/>
              <a:ext cx="296650" cy="109575"/>
            </a:xfrm>
            <a:custGeom>
              <a:avLst/>
              <a:gdLst/>
              <a:ahLst/>
              <a:cxnLst/>
              <a:rect l="l" t="t" r="r" b="b"/>
              <a:pathLst>
                <a:path w="11866" h="4383" extrusionOk="0">
                  <a:moveTo>
                    <a:pt x="9" y="3757"/>
                  </a:moveTo>
                  <a:cubicBezTo>
                    <a:pt x="7" y="3759"/>
                    <a:pt x="4" y="3760"/>
                    <a:pt x="1" y="3762"/>
                  </a:cubicBezTo>
                  <a:lnTo>
                    <a:pt x="9" y="3757"/>
                  </a:lnTo>
                  <a:close/>
                  <a:moveTo>
                    <a:pt x="7785" y="1"/>
                  </a:moveTo>
                  <a:cubicBezTo>
                    <a:pt x="6899" y="1"/>
                    <a:pt x="6094" y="210"/>
                    <a:pt x="5398" y="614"/>
                  </a:cubicBezTo>
                  <a:lnTo>
                    <a:pt x="9" y="3757"/>
                  </a:lnTo>
                  <a:lnTo>
                    <a:pt x="9" y="3757"/>
                  </a:lnTo>
                  <a:cubicBezTo>
                    <a:pt x="699" y="3356"/>
                    <a:pt x="1502" y="3148"/>
                    <a:pt x="2389" y="3148"/>
                  </a:cubicBezTo>
                  <a:cubicBezTo>
                    <a:pt x="3616" y="3148"/>
                    <a:pt x="5003" y="3546"/>
                    <a:pt x="6468" y="4382"/>
                  </a:cubicBezTo>
                  <a:lnTo>
                    <a:pt x="11866" y="1249"/>
                  </a:lnTo>
                  <a:cubicBezTo>
                    <a:pt x="10398" y="403"/>
                    <a:pt x="9013" y="1"/>
                    <a:pt x="7785"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0"/>
            <p:cNvSpPr/>
            <p:nvPr/>
          </p:nvSpPr>
          <p:spPr>
            <a:xfrm>
              <a:off x="2895900" y="2280725"/>
              <a:ext cx="361775" cy="616150"/>
            </a:xfrm>
            <a:custGeom>
              <a:avLst/>
              <a:gdLst/>
              <a:ahLst/>
              <a:cxnLst/>
              <a:rect l="l" t="t" r="r" b="b"/>
              <a:pathLst>
                <a:path w="14471" h="24646" extrusionOk="0">
                  <a:moveTo>
                    <a:pt x="5398" y="0"/>
                  </a:moveTo>
                  <a:lnTo>
                    <a:pt x="0" y="3133"/>
                  </a:lnTo>
                  <a:cubicBezTo>
                    <a:pt x="5010" y="6034"/>
                    <a:pt x="9058" y="13060"/>
                    <a:pt x="9042" y="18829"/>
                  </a:cubicBezTo>
                  <a:cubicBezTo>
                    <a:pt x="9042" y="21672"/>
                    <a:pt x="8042" y="23684"/>
                    <a:pt x="6409" y="24634"/>
                  </a:cubicBezTo>
                  <a:lnTo>
                    <a:pt x="6409" y="24634"/>
                  </a:lnTo>
                  <a:lnTo>
                    <a:pt x="11803" y="21512"/>
                  </a:lnTo>
                  <a:cubicBezTo>
                    <a:pt x="13432" y="20566"/>
                    <a:pt x="14440" y="18550"/>
                    <a:pt x="14455" y="15681"/>
                  </a:cubicBezTo>
                  <a:cubicBezTo>
                    <a:pt x="14471" y="9911"/>
                    <a:pt x="10423" y="2901"/>
                    <a:pt x="5398" y="0"/>
                  </a:cubicBezTo>
                  <a:close/>
                  <a:moveTo>
                    <a:pt x="6409" y="24634"/>
                  </a:moveTo>
                  <a:lnTo>
                    <a:pt x="6390" y="24645"/>
                  </a:lnTo>
                  <a:cubicBezTo>
                    <a:pt x="6396" y="24642"/>
                    <a:pt x="6403" y="24638"/>
                    <a:pt x="6409" y="24634"/>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0"/>
            <p:cNvSpPr/>
            <p:nvPr/>
          </p:nvSpPr>
          <p:spPr>
            <a:xfrm>
              <a:off x="3387150" y="2626400"/>
              <a:ext cx="296650" cy="109950"/>
            </a:xfrm>
            <a:custGeom>
              <a:avLst/>
              <a:gdLst/>
              <a:ahLst/>
              <a:cxnLst/>
              <a:rect l="l" t="t" r="r" b="b"/>
              <a:pathLst>
                <a:path w="11866" h="4398" extrusionOk="0">
                  <a:moveTo>
                    <a:pt x="9" y="3756"/>
                  </a:moveTo>
                  <a:cubicBezTo>
                    <a:pt x="7" y="3758"/>
                    <a:pt x="4" y="3760"/>
                    <a:pt x="1" y="3761"/>
                  </a:cubicBezTo>
                  <a:lnTo>
                    <a:pt x="9" y="3756"/>
                  </a:lnTo>
                  <a:close/>
                  <a:moveTo>
                    <a:pt x="7785" y="0"/>
                  </a:moveTo>
                  <a:cubicBezTo>
                    <a:pt x="6899" y="0"/>
                    <a:pt x="6094" y="210"/>
                    <a:pt x="5398" y="613"/>
                  </a:cubicBezTo>
                  <a:lnTo>
                    <a:pt x="9" y="3756"/>
                  </a:lnTo>
                  <a:lnTo>
                    <a:pt x="9" y="3756"/>
                  </a:lnTo>
                  <a:cubicBezTo>
                    <a:pt x="697" y="3356"/>
                    <a:pt x="1498" y="3149"/>
                    <a:pt x="2380" y="3149"/>
                  </a:cubicBezTo>
                  <a:cubicBezTo>
                    <a:pt x="3608" y="3149"/>
                    <a:pt x="4994" y="3551"/>
                    <a:pt x="6453" y="4397"/>
                  </a:cubicBezTo>
                  <a:lnTo>
                    <a:pt x="11866" y="1249"/>
                  </a:lnTo>
                  <a:cubicBezTo>
                    <a:pt x="10398" y="402"/>
                    <a:pt x="9013" y="0"/>
                    <a:pt x="7785"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0"/>
            <p:cNvSpPr/>
            <p:nvPr/>
          </p:nvSpPr>
          <p:spPr>
            <a:xfrm>
              <a:off x="3548450" y="2657600"/>
              <a:ext cx="362175" cy="616550"/>
            </a:xfrm>
            <a:custGeom>
              <a:avLst/>
              <a:gdLst/>
              <a:ahLst/>
              <a:cxnLst/>
              <a:rect l="l" t="t" r="r" b="b"/>
              <a:pathLst>
                <a:path w="14487" h="24662" extrusionOk="0">
                  <a:moveTo>
                    <a:pt x="5414" y="1"/>
                  </a:moveTo>
                  <a:lnTo>
                    <a:pt x="1" y="3149"/>
                  </a:lnTo>
                  <a:cubicBezTo>
                    <a:pt x="5026" y="6034"/>
                    <a:pt x="9074" y="13060"/>
                    <a:pt x="9058" y="18829"/>
                  </a:cubicBezTo>
                  <a:cubicBezTo>
                    <a:pt x="9058" y="21699"/>
                    <a:pt x="8035" y="23699"/>
                    <a:pt x="6406" y="24661"/>
                  </a:cubicBezTo>
                  <a:lnTo>
                    <a:pt x="11819" y="21513"/>
                  </a:lnTo>
                  <a:cubicBezTo>
                    <a:pt x="13448" y="20567"/>
                    <a:pt x="14456" y="18550"/>
                    <a:pt x="14471" y="15681"/>
                  </a:cubicBezTo>
                  <a:cubicBezTo>
                    <a:pt x="14487" y="9927"/>
                    <a:pt x="10423" y="2901"/>
                    <a:pt x="5414" y="1"/>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0"/>
            <p:cNvSpPr/>
            <p:nvPr/>
          </p:nvSpPr>
          <p:spPr>
            <a:xfrm>
              <a:off x="3320475" y="2705125"/>
              <a:ext cx="454825" cy="584150"/>
            </a:xfrm>
            <a:custGeom>
              <a:avLst/>
              <a:gdLst/>
              <a:ahLst/>
              <a:cxnLst/>
              <a:rect l="l" t="t" r="r" b="b"/>
              <a:pathLst>
                <a:path w="18193" h="23366" extrusionOk="0">
                  <a:moveTo>
                    <a:pt x="5048" y="0"/>
                  </a:moveTo>
                  <a:cubicBezTo>
                    <a:pt x="2075" y="0"/>
                    <a:pt x="27" y="2359"/>
                    <a:pt x="16" y="6444"/>
                  </a:cubicBezTo>
                  <a:cubicBezTo>
                    <a:pt x="0" y="12198"/>
                    <a:pt x="4064" y="19224"/>
                    <a:pt x="9073" y="22124"/>
                  </a:cubicBezTo>
                  <a:cubicBezTo>
                    <a:pt x="10535" y="22966"/>
                    <a:pt x="11918" y="23365"/>
                    <a:pt x="13144" y="23365"/>
                  </a:cubicBezTo>
                  <a:cubicBezTo>
                    <a:pt x="16118" y="23365"/>
                    <a:pt x="18166" y="21014"/>
                    <a:pt x="18177" y="16928"/>
                  </a:cubicBezTo>
                  <a:cubicBezTo>
                    <a:pt x="18193" y="11159"/>
                    <a:pt x="14145" y="4133"/>
                    <a:pt x="9120" y="1248"/>
                  </a:cubicBezTo>
                  <a:cubicBezTo>
                    <a:pt x="7657" y="401"/>
                    <a:pt x="6274" y="0"/>
                    <a:pt x="5048"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0"/>
            <p:cNvSpPr/>
            <p:nvPr/>
          </p:nvSpPr>
          <p:spPr>
            <a:xfrm>
              <a:off x="4039725" y="3003275"/>
              <a:ext cx="297025" cy="109950"/>
            </a:xfrm>
            <a:custGeom>
              <a:avLst/>
              <a:gdLst/>
              <a:ahLst/>
              <a:cxnLst/>
              <a:rect l="l" t="t" r="r" b="b"/>
              <a:pathLst>
                <a:path w="11881" h="4398" extrusionOk="0">
                  <a:moveTo>
                    <a:pt x="7794" y="0"/>
                  </a:moveTo>
                  <a:cubicBezTo>
                    <a:pt x="6906" y="0"/>
                    <a:pt x="6103" y="210"/>
                    <a:pt x="5413" y="613"/>
                  </a:cubicBezTo>
                  <a:lnTo>
                    <a:pt x="0" y="3762"/>
                  </a:lnTo>
                  <a:cubicBezTo>
                    <a:pt x="698" y="3364"/>
                    <a:pt x="1505" y="3155"/>
                    <a:pt x="2395" y="3155"/>
                  </a:cubicBezTo>
                  <a:cubicBezTo>
                    <a:pt x="3623" y="3155"/>
                    <a:pt x="5009" y="3552"/>
                    <a:pt x="6483" y="4398"/>
                  </a:cubicBezTo>
                  <a:lnTo>
                    <a:pt x="11881" y="1249"/>
                  </a:lnTo>
                  <a:cubicBezTo>
                    <a:pt x="10413" y="403"/>
                    <a:pt x="9023" y="0"/>
                    <a:pt x="7794"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0"/>
            <p:cNvSpPr/>
            <p:nvPr/>
          </p:nvSpPr>
          <p:spPr>
            <a:xfrm>
              <a:off x="4201400" y="3034875"/>
              <a:ext cx="362175" cy="616150"/>
            </a:xfrm>
            <a:custGeom>
              <a:avLst/>
              <a:gdLst/>
              <a:ahLst/>
              <a:cxnLst/>
              <a:rect l="l" t="t" r="r" b="b"/>
              <a:pathLst>
                <a:path w="14487" h="24646" extrusionOk="0">
                  <a:moveTo>
                    <a:pt x="5414" y="1"/>
                  </a:moveTo>
                  <a:lnTo>
                    <a:pt x="1" y="3134"/>
                  </a:lnTo>
                  <a:cubicBezTo>
                    <a:pt x="5026" y="6018"/>
                    <a:pt x="9074" y="13044"/>
                    <a:pt x="9058" y="18814"/>
                  </a:cubicBezTo>
                  <a:cubicBezTo>
                    <a:pt x="9043" y="21681"/>
                    <a:pt x="8036" y="23696"/>
                    <a:pt x="6410" y="24643"/>
                  </a:cubicBezTo>
                  <a:lnTo>
                    <a:pt x="6410" y="24643"/>
                  </a:lnTo>
                  <a:lnTo>
                    <a:pt x="11819" y="21497"/>
                  </a:lnTo>
                  <a:cubicBezTo>
                    <a:pt x="13448" y="20551"/>
                    <a:pt x="14456" y="18535"/>
                    <a:pt x="14456" y="15681"/>
                  </a:cubicBezTo>
                  <a:cubicBezTo>
                    <a:pt x="14487" y="9911"/>
                    <a:pt x="10423" y="2885"/>
                    <a:pt x="5414" y="1"/>
                  </a:cubicBezTo>
                  <a:close/>
                  <a:moveTo>
                    <a:pt x="6410" y="24643"/>
                  </a:moveTo>
                  <a:lnTo>
                    <a:pt x="6406" y="24645"/>
                  </a:lnTo>
                  <a:cubicBezTo>
                    <a:pt x="6408" y="24645"/>
                    <a:pt x="6409" y="24644"/>
                    <a:pt x="6410" y="24643"/>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0"/>
            <p:cNvSpPr/>
            <p:nvPr/>
          </p:nvSpPr>
          <p:spPr>
            <a:xfrm>
              <a:off x="3973425" y="3082075"/>
              <a:ext cx="454825" cy="584250"/>
            </a:xfrm>
            <a:custGeom>
              <a:avLst/>
              <a:gdLst/>
              <a:ahLst/>
              <a:cxnLst/>
              <a:rect l="l" t="t" r="r" b="b"/>
              <a:pathLst>
                <a:path w="18193" h="23370" extrusionOk="0">
                  <a:moveTo>
                    <a:pt x="5063" y="0"/>
                  </a:moveTo>
                  <a:cubicBezTo>
                    <a:pt x="2084" y="0"/>
                    <a:pt x="38" y="2364"/>
                    <a:pt x="16" y="6441"/>
                  </a:cubicBezTo>
                  <a:cubicBezTo>
                    <a:pt x="0" y="12195"/>
                    <a:pt x="4048" y="19221"/>
                    <a:pt x="9073" y="22121"/>
                  </a:cubicBezTo>
                  <a:cubicBezTo>
                    <a:pt x="10536" y="22968"/>
                    <a:pt x="11920" y="23370"/>
                    <a:pt x="13146" y="23370"/>
                  </a:cubicBezTo>
                  <a:cubicBezTo>
                    <a:pt x="16119" y="23370"/>
                    <a:pt x="18166" y="21011"/>
                    <a:pt x="18177" y="16926"/>
                  </a:cubicBezTo>
                  <a:cubicBezTo>
                    <a:pt x="18193" y="11156"/>
                    <a:pt x="14145" y="4146"/>
                    <a:pt x="9135" y="1246"/>
                  </a:cubicBezTo>
                  <a:cubicBezTo>
                    <a:pt x="7671" y="400"/>
                    <a:pt x="6288" y="0"/>
                    <a:pt x="5063"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70"/>
        <p:cNvGrpSpPr/>
        <p:nvPr/>
      </p:nvGrpSpPr>
      <p:grpSpPr>
        <a:xfrm>
          <a:off x="0" y="0"/>
          <a:ext cx="0" cy="0"/>
          <a:chOff x="0" y="0"/>
          <a:chExt cx="0" cy="0"/>
        </a:xfrm>
      </p:grpSpPr>
      <p:sp>
        <p:nvSpPr>
          <p:cNvPr id="2571" name="Google Shape;257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Methodology</a:t>
            </a:r>
            <a:endParaRPr/>
          </a:p>
        </p:txBody>
      </p:sp>
      <p:sp>
        <p:nvSpPr>
          <p:cNvPr id="2572" name="Google Shape;2572;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AutoNum type="arabicPeriod"/>
            </a:pPr>
            <a:r>
              <a:rPr lang="es" sz="1700"/>
              <a:t>Finding relationships between independent variables and the dependent variable.</a:t>
            </a:r>
            <a:endParaRPr sz="1700"/>
          </a:p>
          <a:p>
            <a:pPr marL="457200" lvl="0" indent="-336550" algn="l" rtl="0">
              <a:lnSpc>
                <a:spcPct val="150000"/>
              </a:lnSpc>
              <a:spcBef>
                <a:spcPts val="0"/>
              </a:spcBef>
              <a:spcAft>
                <a:spcPts val="0"/>
              </a:spcAft>
              <a:buSzPts val="1700"/>
              <a:buAutoNum type="arabicPeriod"/>
            </a:pPr>
            <a:r>
              <a:rPr lang="es" sz="1700"/>
              <a:t>Summarizing statistics for each column</a:t>
            </a:r>
            <a:endParaRPr sz="1700"/>
          </a:p>
          <a:p>
            <a:pPr marL="457200" lvl="0" indent="-336550" algn="l" rtl="0">
              <a:lnSpc>
                <a:spcPct val="150000"/>
              </a:lnSpc>
              <a:spcBef>
                <a:spcPts val="0"/>
              </a:spcBef>
              <a:spcAft>
                <a:spcPts val="0"/>
              </a:spcAft>
              <a:buSzPts val="1700"/>
              <a:buAutoNum type="arabicPeriod"/>
            </a:pPr>
            <a:r>
              <a:rPr lang="es" sz="1700"/>
              <a:t>Engineering features for modelling phase.</a:t>
            </a:r>
            <a:endParaRPr sz="1700"/>
          </a:p>
          <a:p>
            <a:pPr marL="0" lvl="0" indent="0" algn="l" rtl="0">
              <a:lnSpc>
                <a:spcPct val="150000"/>
              </a:lnSpc>
              <a:spcBef>
                <a:spcPts val="1600"/>
              </a:spcBef>
              <a:spcAft>
                <a:spcPts val="1600"/>
              </a:spcAft>
              <a:buNone/>
            </a:pPr>
            <a:endParaRPr sz="1700"/>
          </a:p>
        </p:txBody>
      </p:sp>
      <p:sp>
        <p:nvSpPr>
          <p:cNvPr id="2573" name="Google Shape;2573;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44</a:t>
            </a:fld>
            <a:endParaRPr/>
          </a:p>
        </p:txBody>
      </p:sp>
      <p:pic>
        <p:nvPicPr>
          <p:cNvPr id="2574" name="Google Shape;2574;p61"/>
          <p:cNvPicPr preferRelativeResize="0"/>
          <p:nvPr/>
        </p:nvPicPr>
        <p:blipFill>
          <a:blip r:embed="rId3">
            <a:alphaModFix/>
          </a:blip>
          <a:stretch>
            <a:fillRect/>
          </a:stretch>
        </p:blipFill>
        <p:spPr>
          <a:xfrm>
            <a:off x="4519079" y="2457479"/>
            <a:ext cx="3485375" cy="2319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78"/>
        <p:cNvGrpSpPr/>
        <p:nvPr/>
      </p:nvGrpSpPr>
      <p:grpSpPr>
        <a:xfrm>
          <a:off x="0" y="0"/>
          <a:ext cx="0" cy="0"/>
          <a:chOff x="0" y="0"/>
          <a:chExt cx="0" cy="0"/>
        </a:xfrm>
      </p:grpSpPr>
      <p:sp>
        <p:nvSpPr>
          <p:cNvPr id="2579" name="Google Shape;2579;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t>Neighbourhood group</a:t>
            </a:r>
            <a:endParaRPr b="1"/>
          </a:p>
        </p:txBody>
      </p:sp>
      <p:sp>
        <p:nvSpPr>
          <p:cNvPr id="2580" name="Google Shape;2580;p62"/>
          <p:cNvSpPr txBox="1">
            <a:spLocks noGrp="1"/>
          </p:cNvSpPr>
          <p:nvPr>
            <p:ph type="body" idx="1"/>
          </p:nvPr>
        </p:nvSpPr>
        <p:spPr>
          <a:xfrm>
            <a:off x="4978500" y="1950575"/>
            <a:ext cx="3853800" cy="29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t>There are 5 different neighbourhood groups in our dataset. There is considerable difference in the means for manhattan and brooklyn compared to other neighbourhood groups.</a:t>
            </a:r>
            <a:endParaRPr sz="1400"/>
          </a:p>
          <a:p>
            <a:pPr marL="0" lvl="0" indent="0" algn="l" rtl="0">
              <a:spcBef>
                <a:spcPts val="1600"/>
              </a:spcBef>
              <a:spcAft>
                <a:spcPts val="0"/>
              </a:spcAft>
              <a:buNone/>
            </a:pPr>
            <a:r>
              <a:rPr lang="es" sz="1400"/>
              <a:t>I believe an airbnb in these neighbourhood groups will be priced higher.</a:t>
            </a: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581" name="Google Shape;2581;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45</a:t>
            </a:fld>
            <a:endParaRPr/>
          </a:p>
        </p:txBody>
      </p:sp>
      <p:pic>
        <p:nvPicPr>
          <p:cNvPr id="2582" name="Google Shape;2582;p62"/>
          <p:cNvPicPr preferRelativeResize="0"/>
          <p:nvPr/>
        </p:nvPicPr>
        <p:blipFill>
          <a:blip r:embed="rId3">
            <a:alphaModFix/>
          </a:blip>
          <a:stretch>
            <a:fillRect/>
          </a:stretch>
        </p:blipFill>
        <p:spPr>
          <a:xfrm>
            <a:off x="311700" y="1818888"/>
            <a:ext cx="4347117" cy="2937075"/>
          </a:xfrm>
          <a:prstGeom prst="rect">
            <a:avLst/>
          </a:prstGeom>
          <a:noFill/>
          <a:ln>
            <a:noFill/>
          </a:ln>
        </p:spPr>
      </p:pic>
      <p:pic>
        <p:nvPicPr>
          <p:cNvPr id="2583" name="Google Shape;2583;p62"/>
          <p:cNvPicPr preferRelativeResize="0"/>
          <p:nvPr/>
        </p:nvPicPr>
        <p:blipFill>
          <a:blip r:embed="rId4">
            <a:alphaModFix/>
          </a:blip>
          <a:stretch>
            <a:fillRect/>
          </a:stretch>
        </p:blipFill>
        <p:spPr>
          <a:xfrm>
            <a:off x="4324500" y="272675"/>
            <a:ext cx="4242700" cy="14574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87"/>
        <p:cNvGrpSpPr/>
        <p:nvPr/>
      </p:nvGrpSpPr>
      <p:grpSpPr>
        <a:xfrm>
          <a:off x="0" y="0"/>
          <a:ext cx="0" cy="0"/>
          <a:chOff x="0" y="0"/>
          <a:chExt cx="0" cy="0"/>
        </a:xfrm>
      </p:grpSpPr>
      <p:sp>
        <p:nvSpPr>
          <p:cNvPr id="2588" name="Google Shape;2588;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Minimum nights</a:t>
            </a:r>
            <a:endParaRPr/>
          </a:p>
        </p:txBody>
      </p:sp>
      <p:sp>
        <p:nvSpPr>
          <p:cNvPr id="2589" name="Google Shape;2589;p63"/>
          <p:cNvSpPr txBox="1">
            <a:spLocks noGrp="1"/>
          </p:cNvSpPr>
          <p:nvPr>
            <p:ph type="body" idx="1"/>
          </p:nvPr>
        </p:nvSpPr>
        <p:spPr>
          <a:xfrm>
            <a:off x="311700" y="3883475"/>
            <a:ext cx="7962900" cy="10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400"/>
              <a:t>The means do not show that much difference in the box plot. One month and three nights seem to be on the higher portion of the price spectrum while 1 night tend to be lower. </a:t>
            </a:r>
            <a:endParaRPr sz="1400"/>
          </a:p>
        </p:txBody>
      </p:sp>
      <p:sp>
        <p:nvSpPr>
          <p:cNvPr id="2590" name="Google Shape;259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46</a:t>
            </a:fld>
            <a:endParaRPr/>
          </a:p>
        </p:txBody>
      </p:sp>
      <p:pic>
        <p:nvPicPr>
          <p:cNvPr id="2591" name="Google Shape;2591;p63"/>
          <p:cNvPicPr preferRelativeResize="0"/>
          <p:nvPr/>
        </p:nvPicPr>
        <p:blipFill>
          <a:blip r:embed="rId3">
            <a:alphaModFix/>
          </a:blip>
          <a:stretch>
            <a:fillRect/>
          </a:stretch>
        </p:blipFill>
        <p:spPr>
          <a:xfrm>
            <a:off x="311700" y="1123125"/>
            <a:ext cx="5679902" cy="2435366"/>
          </a:xfrm>
          <a:prstGeom prst="rect">
            <a:avLst/>
          </a:prstGeom>
          <a:noFill/>
          <a:ln>
            <a:noFill/>
          </a:ln>
        </p:spPr>
      </p:pic>
      <p:sp>
        <p:nvSpPr>
          <p:cNvPr id="2592" name="Google Shape;2592;p63"/>
          <p:cNvSpPr txBox="1">
            <a:spLocks noGrp="1"/>
          </p:cNvSpPr>
          <p:nvPr>
            <p:ph type="body" idx="1"/>
          </p:nvPr>
        </p:nvSpPr>
        <p:spPr>
          <a:xfrm>
            <a:off x="6350425" y="1123125"/>
            <a:ext cx="2215800" cy="243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300"/>
              <a:t>Minimum nights was a numerical variable. There were some values that were frequently occuring. The variable can be converted to a categorical value and the rest can be treated as other category.</a:t>
            </a:r>
            <a:endParaRPr sz="13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2597" name="Google Shape;2597;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Number of Reviews</a:t>
            </a:r>
            <a:endParaRPr/>
          </a:p>
        </p:txBody>
      </p:sp>
      <p:sp>
        <p:nvSpPr>
          <p:cNvPr id="2598" name="Google Shape;2598;p64"/>
          <p:cNvSpPr txBox="1">
            <a:spLocks noGrp="1"/>
          </p:cNvSpPr>
          <p:nvPr>
            <p:ph type="body" idx="1"/>
          </p:nvPr>
        </p:nvSpPr>
        <p:spPr>
          <a:xfrm>
            <a:off x="236450" y="4174950"/>
            <a:ext cx="8520600" cy="7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During analysis I noticed that a lot of Airbnbs didn’t have any reviews. First graph, shows the price of Airbnbs with number of reviews ranging between 0 and 300. You cannot observe much trend here. But in the second graph we can see negative trend as the number of reviews increases. That is interesting insight and can be used to create categorical variable with three category.</a:t>
            </a:r>
            <a:endParaRPr/>
          </a:p>
        </p:txBody>
      </p:sp>
      <p:sp>
        <p:nvSpPr>
          <p:cNvPr id="2599" name="Google Shape;2599;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47</a:t>
            </a:fld>
            <a:endParaRPr/>
          </a:p>
        </p:txBody>
      </p:sp>
      <p:pic>
        <p:nvPicPr>
          <p:cNvPr id="2600" name="Google Shape;2600;p64"/>
          <p:cNvPicPr preferRelativeResize="0"/>
          <p:nvPr/>
        </p:nvPicPr>
        <p:blipFill>
          <a:blip r:embed="rId3">
            <a:alphaModFix/>
          </a:blip>
          <a:stretch>
            <a:fillRect/>
          </a:stretch>
        </p:blipFill>
        <p:spPr>
          <a:xfrm>
            <a:off x="152400" y="1170125"/>
            <a:ext cx="3941946" cy="2852425"/>
          </a:xfrm>
          <a:prstGeom prst="rect">
            <a:avLst/>
          </a:prstGeom>
          <a:noFill/>
          <a:ln>
            <a:noFill/>
          </a:ln>
        </p:spPr>
      </p:pic>
      <p:pic>
        <p:nvPicPr>
          <p:cNvPr id="2601" name="Google Shape;2601;p64"/>
          <p:cNvPicPr preferRelativeResize="0"/>
          <p:nvPr/>
        </p:nvPicPr>
        <p:blipFill>
          <a:blip r:embed="rId4">
            <a:alphaModFix/>
          </a:blip>
          <a:stretch>
            <a:fillRect/>
          </a:stretch>
        </p:blipFill>
        <p:spPr>
          <a:xfrm>
            <a:off x="4246746" y="1170125"/>
            <a:ext cx="3945981" cy="285242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06" name="Google Shape;2606;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Availability 365 </a:t>
            </a:r>
            <a:endParaRPr/>
          </a:p>
        </p:txBody>
      </p:sp>
      <p:sp>
        <p:nvSpPr>
          <p:cNvPr id="2607" name="Google Shape;2607;p65"/>
          <p:cNvSpPr txBox="1">
            <a:spLocks noGrp="1"/>
          </p:cNvSpPr>
          <p:nvPr>
            <p:ph type="body" idx="1"/>
          </p:nvPr>
        </p:nvSpPr>
        <p:spPr>
          <a:xfrm>
            <a:off x="170725" y="4024550"/>
            <a:ext cx="8520600" cy="88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300"/>
              <a:t>For this variable, the airbnb mostly takes on the value of 365 (Available throughout the year) ,0(Not available) and few values in the 0-365 range. A categorical variable can be generated from this column by splitting the values into 3 categories. We observe that not available airbnbs generally take on lower price values.</a:t>
            </a:r>
            <a:endParaRPr sz="1300"/>
          </a:p>
        </p:txBody>
      </p:sp>
      <p:sp>
        <p:nvSpPr>
          <p:cNvPr id="2608" name="Google Shape;2608;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48</a:t>
            </a:fld>
            <a:endParaRPr/>
          </a:p>
        </p:txBody>
      </p:sp>
      <p:pic>
        <p:nvPicPr>
          <p:cNvPr id="2609" name="Google Shape;2609;p65"/>
          <p:cNvPicPr preferRelativeResize="0"/>
          <p:nvPr/>
        </p:nvPicPr>
        <p:blipFill>
          <a:blip r:embed="rId3">
            <a:alphaModFix/>
          </a:blip>
          <a:stretch>
            <a:fillRect/>
          </a:stretch>
        </p:blipFill>
        <p:spPr>
          <a:xfrm>
            <a:off x="889288" y="1105450"/>
            <a:ext cx="7365426" cy="25463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13"/>
        <p:cNvGrpSpPr/>
        <p:nvPr/>
      </p:nvGrpSpPr>
      <p:grpSpPr>
        <a:xfrm>
          <a:off x="0" y="0"/>
          <a:ext cx="0" cy="0"/>
          <a:chOff x="0" y="0"/>
          <a:chExt cx="0" cy="0"/>
        </a:xfrm>
      </p:grpSpPr>
      <p:sp>
        <p:nvSpPr>
          <p:cNvPr id="2614" name="Google Shape;2614;p66"/>
          <p:cNvSpPr txBox="1">
            <a:spLocks noGrp="1"/>
          </p:cNvSpPr>
          <p:nvPr>
            <p:ph type="title"/>
          </p:nvPr>
        </p:nvSpPr>
        <p:spPr>
          <a:xfrm>
            <a:off x="5783850" y="445025"/>
            <a:ext cx="304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Neighborhood</a:t>
            </a:r>
            <a:endParaRPr/>
          </a:p>
          <a:p>
            <a:pPr marL="0" lvl="0" indent="0" algn="l" rtl="0">
              <a:spcBef>
                <a:spcPts val="0"/>
              </a:spcBef>
              <a:spcAft>
                <a:spcPts val="0"/>
              </a:spcAft>
              <a:buNone/>
            </a:pPr>
            <a:endParaRPr/>
          </a:p>
        </p:txBody>
      </p:sp>
      <p:sp>
        <p:nvSpPr>
          <p:cNvPr id="2615" name="Google Shape;2615;p66"/>
          <p:cNvSpPr txBox="1">
            <a:spLocks noGrp="1"/>
          </p:cNvSpPr>
          <p:nvPr>
            <p:ph type="body" idx="1"/>
          </p:nvPr>
        </p:nvSpPr>
        <p:spPr>
          <a:xfrm>
            <a:off x="5659925" y="1152475"/>
            <a:ext cx="3172500" cy="35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t>Midtown, West Village &amp; Financial District may have higher prices relatively compared to other neighbourhoods.</a:t>
            </a:r>
            <a:endParaRPr sz="1400"/>
          </a:p>
          <a:p>
            <a:pPr marL="0" lvl="0" indent="0" algn="l" rtl="0">
              <a:spcBef>
                <a:spcPts val="1600"/>
              </a:spcBef>
              <a:spcAft>
                <a:spcPts val="0"/>
              </a:spcAft>
              <a:buNone/>
            </a:pPr>
            <a:r>
              <a:rPr lang="es" sz="1400"/>
              <a:t>Sunnyside,  Bushwick &amp; Ridgewood may have lowest  prices relatively compared to other neighbourhoods.</a:t>
            </a:r>
            <a:endParaRPr sz="1400"/>
          </a:p>
          <a:p>
            <a:pPr marL="0" lvl="0" indent="0" algn="l" rtl="0">
              <a:spcBef>
                <a:spcPts val="1600"/>
              </a:spcBef>
              <a:spcAft>
                <a:spcPts val="0"/>
              </a:spcAft>
              <a:buNone/>
            </a:pPr>
            <a:r>
              <a:rPr lang="es" sz="1400"/>
              <a:t>Overall this is a good variable for  prediction when the top 40 neighborhoods are selected. There seems to be lot of variation in the stats among categories for this variable.</a:t>
            </a:r>
            <a:endParaRPr sz="1400"/>
          </a:p>
          <a:p>
            <a:pPr marL="0" lvl="0" indent="0" algn="l" rtl="0">
              <a:spcBef>
                <a:spcPts val="1600"/>
              </a:spcBef>
              <a:spcAft>
                <a:spcPts val="1600"/>
              </a:spcAft>
              <a:buClr>
                <a:schemeClr val="dk1"/>
              </a:buClr>
              <a:buSzPts val="1100"/>
              <a:buFont typeface="Arial"/>
              <a:buNone/>
            </a:pPr>
            <a:endParaRPr sz="1400"/>
          </a:p>
        </p:txBody>
      </p:sp>
      <p:sp>
        <p:nvSpPr>
          <p:cNvPr id="2616" name="Google Shape;2616;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49</a:t>
            </a:fld>
            <a:endParaRPr/>
          </a:p>
        </p:txBody>
      </p:sp>
      <p:pic>
        <p:nvPicPr>
          <p:cNvPr id="2617" name="Google Shape;2617;p66"/>
          <p:cNvPicPr preferRelativeResize="0"/>
          <p:nvPr/>
        </p:nvPicPr>
        <p:blipFill>
          <a:blip r:embed="rId3">
            <a:alphaModFix/>
          </a:blip>
          <a:stretch>
            <a:fillRect/>
          </a:stretch>
        </p:blipFill>
        <p:spPr>
          <a:xfrm>
            <a:off x="163076" y="332650"/>
            <a:ext cx="5321249" cy="447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Data wrangling For Physical Attributes</a:t>
            </a:r>
            <a:endParaRPr/>
          </a:p>
        </p:txBody>
      </p:sp>
      <p:sp>
        <p:nvSpPr>
          <p:cNvPr id="148" name="Google Shape;148;p22"/>
          <p:cNvSpPr txBox="1">
            <a:spLocks noGrp="1"/>
          </p:cNvSpPr>
          <p:nvPr>
            <p:ph type="body" idx="1"/>
          </p:nvPr>
        </p:nvSpPr>
        <p:spPr>
          <a:xfrm>
            <a:off x="54175" y="1171500"/>
            <a:ext cx="4871700" cy="33648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Char char="★"/>
            </a:pPr>
            <a:r>
              <a:rPr lang="es" sz="1400"/>
              <a:t>Drop columns of no interest in our scope of interest</a:t>
            </a:r>
            <a:endParaRPr sz="1400"/>
          </a:p>
          <a:p>
            <a:pPr marL="457200" lvl="0" indent="-317500" algn="l" rtl="0">
              <a:lnSpc>
                <a:spcPct val="200000"/>
              </a:lnSpc>
              <a:spcBef>
                <a:spcPts val="0"/>
              </a:spcBef>
              <a:spcAft>
                <a:spcPts val="0"/>
              </a:spcAft>
              <a:buSzPts val="1400"/>
              <a:buChar char="★"/>
            </a:pPr>
            <a:r>
              <a:rPr lang="es" sz="1400"/>
              <a:t>Adjust for missing data and standardize format</a:t>
            </a:r>
            <a:endParaRPr sz="1400"/>
          </a:p>
          <a:p>
            <a:pPr marL="457200" lvl="0" indent="-317500" algn="l" rtl="0">
              <a:lnSpc>
                <a:spcPct val="200000"/>
              </a:lnSpc>
              <a:spcBef>
                <a:spcPts val="0"/>
              </a:spcBef>
              <a:spcAft>
                <a:spcPts val="0"/>
              </a:spcAft>
              <a:buSzPts val="1400"/>
              <a:buChar char="★"/>
            </a:pPr>
            <a:r>
              <a:rPr lang="es" sz="1400"/>
              <a:t>Drop outliers</a:t>
            </a:r>
            <a:endParaRPr sz="1400"/>
          </a:p>
          <a:p>
            <a:pPr marL="914400" lvl="1" indent="-317500" algn="l" rtl="0">
              <a:lnSpc>
                <a:spcPct val="200000"/>
              </a:lnSpc>
              <a:spcBef>
                <a:spcPts val="0"/>
              </a:spcBef>
              <a:spcAft>
                <a:spcPts val="0"/>
              </a:spcAft>
              <a:buSzPts val="1400"/>
              <a:buChar char="○"/>
            </a:pPr>
            <a:r>
              <a:rPr lang="es" sz="1400"/>
              <a:t>Focus in on variables for a “typical” Airbnb host</a:t>
            </a:r>
            <a:endParaRPr sz="1400"/>
          </a:p>
          <a:p>
            <a:pPr marL="914400" lvl="1" indent="-317500" algn="l" rtl="0">
              <a:lnSpc>
                <a:spcPct val="200000"/>
              </a:lnSpc>
              <a:spcBef>
                <a:spcPts val="0"/>
              </a:spcBef>
              <a:spcAft>
                <a:spcPts val="0"/>
              </a:spcAft>
              <a:buSzPts val="1400"/>
              <a:buChar char="○"/>
            </a:pPr>
            <a:r>
              <a:rPr lang="es" sz="1400"/>
              <a:t>Bathrooms: 0-4, Bedrooms: 0-6, Beds:0-9</a:t>
            </a:r>
            <a:endParaRPr sz="1400"/>
          </a:p>
          <a:p>
            <a:pPr marL="914400" lvl="1" indent="-317500" algn="l" rtl="0">
              <a:lnSpc>
                <a:spcPct val="200000"/>
              </a:lnSpc>
              <a:spcBef>
                <a:spcPts val="0"/>
              </a:spcBef>
              <a:spcAft>
                <a:spcPts val="0"/>
              </a:spcAft>
              <a:buSzPts val="1400"/>
              <a:buChar char="○"/>
            </a:pPr>
            <a:r>
              <a:rPr lang="es" sz="1400"/>
              <a:t>Guests Included 0-10, Accommodates:0-16</a:t>
            </a:r>
            <a:endParaRPr sz="1400"/>
          </a:p>
          <a:p>
            <a:pPr marL="457200" lvl="0" indent="-317500" algn="l" rtl="0">
              <a:lnSpc>
                <a:spcPct val="200000"/>
              </a:lnSpc>
              <a:spcBef>
                <a:spcPts val="0"/>
              </a:spcBef>
              <a:spcAft>
                <a:spcPts val="0"/>
              </a:spcAft>
              <a:buSzPts val="1400"/>
              <a:buChar char="★"/>
            </a:pPr>
            <a:r>
              <a:rPr lang="es" sz="1400"/>
              <a:t>Original data set: 50,796 rows + 106 columns</a:t>
            </a:r>
            <a:endParaRPr sz="1400"/>
          </a:p>
          <a:p>
            <a:pPr marL="457200" lvl="0" indent="-317500" algn="l" rtl="0">
              <a:lnSpc>
                <a:spcPct val="200000"/>
              </a:lnSpc>
              <a:spcBef>
                <a:spcPts val="0"/>
              </a:spcBef>
              <a:spcAft>
                <a:spcPts val="0"/>
              </a:spcAft>
              <a:buSzPts val="1400"/>
              <a:buChar char="★"/>
            </a:pPr>
            <a:r>
              <a:rPr lang="es" sz="1400"/>
              <a:t>After cleaning: 49,063 rows + 18 columns </a:t>
            </a:r>
            <a:endParaRPr sz="1400"/>
          </a:p>
          <a:p>
            <a:pPr marL="0" lvl="0" indent="0" algn="l" rtl="0">
              <a:lnSpc>
                <a:spcPct val="200000"/>
              </a:lnSpc>
              <a:spcBef>
                <a:spcPts val="1600"/>
              </a:spcBef>
              <a:spcAft>
                <a:spcPts val="0"/>
              </a:spcAft>
              <a:buNone/>
            </a:pPr>
            <a:endParaRPr sz="1400"/>
          </a:p>
          <a:p>
            <a:pPr marL="0" lvl="0" indent="0" algn="l" rtl="0">
              <a:spcBef>
                <a:spcPts val="1600"/>
              </a:spcBef>
              <a:spcAft>
                <a:spcPts val="1600"/>
              </a:spcAft>
              <a:buNone/>
            </a:pPr>
            <a:endParaRPr/>
          </a:p>
        </p:txBody>
      </p:sp>
      <p:sp>
        <p:nvSpPr>
          <p:cNvPr id="149" name="Google Shape;14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a:t>
            </a:fld>
            <a:endParaRPr/>
          </a:p>
        </p:txBody>
      </p:sp>
      <p:grpSp>
        <p:nvGrpSpPr>
          <p:cNvPr id="150" name="Google Shape;150;p22"/>
          <p:cNvGrpSpPr/>
          <p:nvPr/>
        </p:nvGrpSpPr>
        <p:grpSpPr>
          <a:xfrm>
            <a:off x="4757367" y="1394141"/>
            <a:ext cx="4116569" cy="2948529"/>
            <a:chOff x="2529950" y="4155175"/>
            <a:chExt cx="1137425" cy="690975"/>
          </a:xfrm>
        </p:grpSpPr>
        <p:sp>
          <p:nvSpPr>
            <p:cNvPr id="151" name="Google Shape;151;p22"/>
            <p:cNvSpPr/>
            <p:nvPr/>
          </p:nvSpPr>
          <p:spPr>
            <a:xfrm>
              <a:off x="2798800" y="4155175"/>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281665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283467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285252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2870375" y="4155175"/>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2942150" y="4155175"/>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296000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2798800"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281665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28346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28525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28884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2906250"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292430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294215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296000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2978025" y="4173225"/>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2995875" y="4173225"/>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30139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30317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3085500" y="4173225"/>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p:nvPr/>
          </p:nvSpPr>
          <p:spPr>
            <a:xfrm>
              <a:off x="310352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312137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3139225"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a:off x="31572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3228825"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a:off x="33364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33543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2745075"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2798800"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281665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2834675"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2870375"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2888400"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a:off x="2906250"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292430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294215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296000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2978025" y="4191075"/>
              <a:ext cx="8325" cy="8300"/>
            </a:xfrm>
            <a:custGeom>
              <a:avLst/>
              <a:gdLst/>
              <a:ahLst/>
              <a:cxnLst/>
              <a:rect l="l" t="t" r="r" b="b"/>
              <a:pathLst>
                <a:path w="333" h="332" extrusionOk="0">
                  <a:moveTo>
                    <a:pt x="166" y="0"/>
                  </a:moveTo>
                  <a:cubicBezTo>
                    <a:pt x="73" y="0"/>
                    <a:pt x="0" y="79"/>
                    <a:pt x="0" y="166"/>
                  </a:cubicBezTo>
                  <a:cubicBezTo>
                    <a:pt x="0" y="260"/>
                    <a:pt x="73"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2995875" y="4191075"/>
              <a:ext cx="8325" cy="8300"/>
            </a:xfrm>
            <a:custGeom>
              <a:avLst/>
              <a:gdLst/>
              <a:ahLst/>
              <a:cxnLst/>
              <a:rect l="l" t="t" r="r" b="b"/>
              <a:pathLst>
                <a:path w="333" h="332" extrusionOk="0">
                  <a:moveTo>
                    <a:pt x="166" y="0"/>
                  </a:moveTo>
                  <a:cubicBezTo>
                    <a:pt x="80" y="0"/>
                    <a:pt x="1" y="79"/>
                    <a:pt x="1" y="166"/>
                  </a:cubicBezTo>
                  <a:cubicBezTo>
                    <a:pt x="1"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310352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312137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26911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27091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27270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27450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a:off x="27629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a:off x="2798800" y="42091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281665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a:off x="2888400"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a:off x="2906250"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292430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294215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296000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2978025"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2995875"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32288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32468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32647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328275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330060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33184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33364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335432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33723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33902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346197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347982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26911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27091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27270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p:nvPr/>
          </p:nvSpPr>
          <p:spPr>
            <a:xfrm>
              <a:off x="27450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27629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27988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281665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p:nvPr/>
          </p:nvSpPr>
          <p:spPr>
            <a:xfrm>
              <a:off x="28346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2"/>
            <p:cNvSpPr/>
            <p:nvPr/>
          </p:nvSpPr>
          <p:spPr>
            <a:xfrm>
              <a:off x="28884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2906250"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a:off x="292430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294215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96000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995875"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32288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32468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a:off x="32647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328275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p:nvPr/>
          </p:nvSpPr>
          <p:spPr>
            <a:xfrm>
              <a:off x="330060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33184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33364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335432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33723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2" y="332"/>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33902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a:off x="3408075" y="4227125"/>
              <a:ext cx="8300" cy="8325"/>
            </a:xfrm>
            <a:custGeom>
              <a:avLst/>
              <a:gdLst/>
              <a:ahLst/>
              <a:cxnLst/>
              <a:rect l="l" t="t" r="r" b="b"/>
              <a:pathLst>
                <a:path w="332" h="333" extrusionOk="0">
                  <a:moveTo>
                    <a:pt x="166" y="1"/>
                  </a:moveTo>
                  <a:cubicBezTo>
                    <a:pt x="79" y="1"/>
                    <a:pt x="0" y="73"/>
                    <a:pt x="0" y="167"/>
                  </a:cubicBezTo>
                  <a:cubicBezTo>
                    <a:pt x="0" y="253"/>
                    <a:pt x="79"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34261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a:off x="344395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346197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347982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a:off x="349767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35157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25658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2583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p:nvPr/>
          </p:nvSpPr>
          <p:spPr>
            <a:xfrm>
              <a:off x="2601550"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p:nvPr/>
          </p:nvSpPr>
          <p:spPr>
            <a:xfrm>
              <a:off x="26195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p:nvPr/>
          </p:nvSpPr>
          <p:spPr>
            <a:xfrm>
              <a:off x="26374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p:nvPr/>
          </p:nvSpPr>
          <p:spPr>
            <a:xfrm>
              <a:off x="265545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p:nvPr/>
          </p:nvSpPr>
          <p:spPr>
            <a:xfrm>
              <a:off x="267330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27270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a:off x="27450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a:off x="27807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a:off x="27988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2834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a:off x="28525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2" y="260"/>
                    <a:pt x="332" y="167"/>
                  </a:cubicBezTo>
                  <a:cubicBezTo>
                    <a:pt x="332"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290625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29243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29421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2960000"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29780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31213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31392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31572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317510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31931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32109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32288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32468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32647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328275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330060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3318450" y="4244975"/>
              <a:ext cx="8325" cy="8325"/>
            </a:xfrm>
            <a:custGeom>
              <a:avLst/>
              <a:gdLst/>
              <a:ahLst/>
              <a:cxnLst/>
              <a:rect l="l" t="t" r="r" b="b"/>
              <a:pathLst>
                <a:path w="333" h="333" extrusionOk="0">
                  <a:moveTo>
                    <a:pt x="166" y="1"/>
                  </a:moveTo>
                  <a:cubicBezTo>
                    <a:pt x="80" y="1"/>
                    <a:pt x="1" y="80"/>
                    <a:pt x="1" y="167"/>
                  </a:cubicBezTo>
                  <a:cubicBezTo>
                    <a:pt x="1"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33364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a:off x="33543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2"/>
            <p:cNvSpPr/>
            <p:nvPr/>
          </p:nvSpPr>
          <p:spPr>
            <a:xfrm>
              <a:off x="33723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2" y="332"/>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2"/>
            <p:cNvSpPr/>
            <p:nvPr/>
          </p:nvSpPr>
          <p:spPr>
            <a:xfrm>
              <a:off x="33902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34080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34261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344395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346197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a:off x="347982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349767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351570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35335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a:off x="35516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35694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3587300" y="4244975"/>
              <a:ext cx="8300" cy="8325"/>
            </a:xfrm>
            <a:custGeom>
              <a:avLst/>
              <a:gdLst/>
              <a:ahLst/>
              <a:cxnLst/>
              <a:rect l="l" t="t" r="r" b="b"/>
              <a:pathLst>
                <a:path w="332"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36053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254780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a:off x="25658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2583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2601550"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26195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26374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265545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a:off x="267330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a:off x="26911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27091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a:off x="27270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a:off x="27450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27629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a:off x="27807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a:off x="27988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2834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28525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28703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290625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29243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29421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2995875"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30139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310352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31213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31392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31572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31931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32109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32288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32468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32647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328275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330060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33184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33364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33543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33723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2" y="333"/>
                    <a:pt x="332" y="261"/>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33902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34080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34261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344395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346197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347982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34976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35157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35335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35516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35694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3587300" y="4263000"/>
              <a:ext cx="8300" cy="8325"/>
            </a:xfrm>
            <a:custGeom>
              <a:avLst/>
              <a:gdLst/>
              <a:ahLst/>
              <a:cxnLst/>
              <a:rect l="l" t="t" r="r" b="b"/>
              <a:pathLst>
                <a:path w="332"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360532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362317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36412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25658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2583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260155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26195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26374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265545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267330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26911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27091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27270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27450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27629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27807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27988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2816650"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2834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28525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28703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290625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29243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30139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308550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310352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31213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31392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31572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317510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31931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32109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32288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32468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32647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328275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330060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33184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33364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33543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33723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33902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34080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34261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344395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346197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347982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34976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35157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35335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35516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356945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3587300" y="4281050"/>
              <a:ext cx="8300" cy="8300"/>
            </a:xfrm>
            <a:custGeom>
              <a:avLst/>
              <a:gdLst/>
              <a:ahLst/>
              <a:cxnLst/>
              <a:rect l="l" t="t" r="r" b="b"/>
              <a:pathLst>
                <a:path w="332"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360532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362317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25478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25658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2583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260155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261957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26374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65545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267330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26911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27091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27270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a:off x="27450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27629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816650"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2834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a:off x="28525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2"/>
            <p:cNvSpPr/>
            <p:nvPr/>
          </p:nvSpPr>
          <p:spPr>
            <a:xfrm>
              <a:off x="28703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290625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29243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30496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308550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310352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31392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31572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2"/>
            <p:cNvSpPr/>
            <p:nvPr/>
          </p:nvSpPr>
          <p:spPr>
            <a:xfrm>
              <a:off x="31751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p:nvPr/>
          </p:nvSpPr>
          <p:spPr>
            <a:xfrm>
              <a:off x="31931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32109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32288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32468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32647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328275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330060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33184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33364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33543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3723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33902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3408075"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342610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344395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346197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347982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34976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351570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35335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35516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356945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3587300" y="4298900"/>
              <a:ext cx="8300" cy="8300"/>
            </a:xfrm>
            <a:custGeom>
              <a:avLst/>
              <a:gdLst/>
              <a:ahLst/>
              <a:cxnLst/>
              <a:rect l="l" t="t" r="r" b="b"/>
              <a:pathLst>
                <a:path w="332"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3605325"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25478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25658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2583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2"/>
            <p:cNvSpPr/>
            <p:nvPr/>
          </p:nvSpPr>
          <p:spPr>
            <a:xfrm>
              <a:off x="260155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2"/>
            <p:cNvSpPr/>
            <p:nvPr/>
          </p:nvSpPr>
          <p:spPr>
            <a:xfrm>
              <a:off x="26374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2"/>
            <p:cNvSpPr/>
            <p:nvPr/>
          </p:nvSpPr>
          <p:spPr>
            <a:xfrm>
              <a:off x="265545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267330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26911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p:nvPr/>
          </p:nvSpPr>
          <p:spPr>
            <a:xfrm>
              <a:off x="27091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2"/>
            <p:cNvSpPr/>
            <p:nvPr/>
          </p:nvSpPr>
          <p:spPr>
            <a:xfrm>
              <a:off x="27270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27450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a:off x="27629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a:off x="2816650"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2834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a:off x="28525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a:off x="28703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30496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308550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3103525"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31392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3157250"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31751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31931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32109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32288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32468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32647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328275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330060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33184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33364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33543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33723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2" y="332"/>
                    <a:pt x="332" y="253"/>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33902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3408075"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342610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344395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346197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347982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34976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3569450"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25658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2583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265545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267330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26911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27091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27270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27450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27629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27807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2816650"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2834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28525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28703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30317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30496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3085500"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310352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312137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3139225"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31572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31751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31931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32109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32288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32468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32647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28275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30060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3184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33364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3543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33723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33902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34080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342610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44395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46197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347982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34976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351570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3569450"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25299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25478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265545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267330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26911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27091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27270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27450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27629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27807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27988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2816650"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28346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28525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28703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0496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3067650"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3067650" y="4335850"/>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3085500"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310352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312137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3139225"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31572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31751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31931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32109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32288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32468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32647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328275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330060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33184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33364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33543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33723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a:off x="33902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a:off x="34080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a:off x="34261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344395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346197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347982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34976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351570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35335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265545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267330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a:off x="26911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a:off x="27091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27270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27450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a:off x="27629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a:off x="27807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27988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2816650"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28346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28703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288840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30496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3067650"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3085500"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310352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312137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3139225"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31572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31751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31931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32109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32288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32468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32647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328275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330060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33184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33364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33543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33723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33902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34080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34261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344395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346197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347982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34976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a:off x="35335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a:off x="265545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2"/>
            <p:cNvSpPr/>
            <p:nvPr/>
          </p:nvSpPr>
          <p:spPr>
            <a:xfrm>
              <a:off x="267330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26911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27091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27270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a:off x="27450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a:off x="27629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27807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27988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2816650"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30496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3067650"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3085500"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3103525"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3139225"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31572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31751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1931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32109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32288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32468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32647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328275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330060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33184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33364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33543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3723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3902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34080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34261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344395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346197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347982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349767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5335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265545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267330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26911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27091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27270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27450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27629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27807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27988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2816650"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30317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30317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30496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3067650"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310352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312137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3121375" y="44231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3139225"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139225" y="44231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31572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3157250" y="44240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175100" y="4424025"/>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3175100" y="4448375"/>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31751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31931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32109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32288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32468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2647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328275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330060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33184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33364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33543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33723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33902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34080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34261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344395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346197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347982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35335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265545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267330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26911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27091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27270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27450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27629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27807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27988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3067650"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3085500"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31931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32109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32288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32468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2647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328275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330060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33184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33364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33543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33723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33902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34080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34261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344395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3461975"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351570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353355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2673300"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26911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27091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27270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27450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27629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27807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27988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3031750"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3049600"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3067650"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3085500"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3103525"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31931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32109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a:off x="32288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32468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32647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328275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330060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33184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33364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33543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33723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2"/>
            <p:cNvSpPr/>
            <p:nvPr/>
          </p:nvSpPr>
          <p:spPr>
            <a:xfrm>
              <a:off x="33902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p:nvPr/>
          </p:nvSpPr>
          <p:spPr>
            <a:xfrm>
              <a:off x="34080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34261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344395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3461975"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2"/>
            <p:cNvSpPr/>
            <p:nvPr/>
          </p:nvSpPr>
          <p:spPr>
            <a:xfrm>
              <a:off x="2673300"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a:off x="26911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a:off x="27091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a:off x="27270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a:off x="27629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a:off x="27807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a:off x="27988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a:off x="30317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30496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3067650"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2"/>
            <p:cNvSpPr/>
            <p:nvPr/>
          </p:nvSpPr>
          <p:spPr>
            <a:xfrm>
              <a:off x="3085500"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a:off x="310352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312137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3139225" y="44606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3139225" y="44442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31572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31751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31931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32109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32288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32647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328275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330060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33184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33364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33543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337237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33902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2"/>
            <p:cNvSpPr/>
            <p:nvPr/>
          </p:nvSpPr>
          <p:spPr>
            <a:xfrm>
              <a:off x="34080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34261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344395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3461975"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2673300"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26911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27091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27270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301390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30317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30496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3067650"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3085500"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310352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312137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3139225" y="4478475"/>
              <a:ext cx="8325" cy="8325"/>
            </a:xfrm>
            <a:custGeom>
              <a:avLst/>
              <a:gdLst/>
              <a:ahLst/>
              <a:cxnLst/>
              <a:rect l="l" t="t" r="r" b="b"/>
              <a:pathLst>
                <a:path w="333" h="333" extrusionOk="0">
                  <a:moveTo>
                    <a:pt x="166" y="1"/>
                  </a:moveTo>
                  <a:cubicBezTo>
                    <a:pt x="80" y="1"/>
                    <a:pt x="0" y="80"/>
                    <a:pt x="0" y="167"/>
                  </a:cubicBezTo>
                  <a:cubicBezTo>
                    <a:pt x="0"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1572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31751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32109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32288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32468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328275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330060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33184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33364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335432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33723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339022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3408075"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342610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344395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3461975"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27091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27270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27450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27807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2816650"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28346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301390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30317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30496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3067650"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3085500"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310352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312137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3139225"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31572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31751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32109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32288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32468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32647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3318450" y="44965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33364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335432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33902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34080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342610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344395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3479825" y="44965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349767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27091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27270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27450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7629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301390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298110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30317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30496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306765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3085500"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310352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312137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3139225" y="4514550"/>
              <a:ext cx="8325" cy="8325"/>
            </a:xfrm>
            <a:custGeom>
              <a:avLst/>
              <a:gdLst/>
              <a:ahLst/>
              <a:cxnLst/>
              <a:rect l="l" t="t" r="r" b="b"/>
              <a:pathLst>
                <a:path w="333" h="333"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31572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31751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319312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32288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32468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3318450" y="4514550"/>
              <a:ext cx="8325" cy="8325"/>
            </a:xfrm>
            <a:custGeom>
              <a:avLst/>
              <a:gdLst/>
              <a:ahLst/>
              <a:cxnLst/>
              <a:rect l="l" t="t" r="r" b="b"/>
              <a:pathLst>
                <a:path w="333" h="333"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33364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33902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3408075"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3426100"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349767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27629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27988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2816650"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28346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301390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30317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30496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3067650"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3085500"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310352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312137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3139225"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31572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31751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319312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3318450" y="4532400"/>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33364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33902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3408075"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34261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3497675"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27807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2798800"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2816650"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28346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28525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301390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30317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30496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3067650"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52" y="332"/>
                    <a:pt x="332" y="260"/>
                    <a:pt x="332" y="166"/>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3085500"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310352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312137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3139225"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31572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31751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31931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32109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3228825"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3390225"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34080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3461975" y="4550425"/>
              <a:ext cx="8325" cy="8325"/>
            </a:xfrm>
            <a:custGeom>
              <a:avLst/>
              <a:gdLst/>
              <a:ahLst/>
              <a:cxnLst/>
              <a:rect l="l" t="t" r="r" b="b"/>
              <a:pathLst>
                <a:path w="333" h="333" extrusionOk="0">
                  <a:moveTo>
                    <a:pt x="166" y="1"/>
                  </a:moveTo>
                  <a:cubicBezTo>
                    <a:pt x="73" y="1"/>
                    <a:pt x="1" y="73"/>
                    <a:pt x="1" y="166"/>
                  </a:cubicBezTo>
                  <a:cubicBezTo>
                    <a:pt x="1" y="260"/>
                    <a:pt x="73"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27807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279880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2816650"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28346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28525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2870375"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310352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312137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3139225"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3157250"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3175100"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31931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32109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3390225" y="4568275"/>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34080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344395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3461975" y="4568275"/>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27807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279880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2816650"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283467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28525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28703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28884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310352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312137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3139225"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31572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3175100"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31931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34080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344395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346197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347982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34976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35157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35335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3551600" y="4586300"/>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27807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27988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2816650"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283467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28525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2870375"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288840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290625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29243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310352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312137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3139225"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31572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317510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31931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34080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34261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344395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35335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35516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356945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2780775" y="4622200"/>
              <a:ext cx="8300" cy="8500"/>
            </a:xfrm>
            <a:custGeom>
              <a:avLst/>
              <a:gdLst/>
              <a:ahLst/>
              <a:cxnLst/>
              <a:rect l="l" t="t" r="r" b="b"/>
              <a:pathLst>
                <a:path w="332" h="340" extrusionOk="0">
                  <a:moveTo>
                    <a:pt x="166" y="0"/>
                  </a:moveTo>
                  <a:cubicBezTo>
                    <a:pt x="79" y="0"/>
                    <a:pt x="0" y="79"/>
                    <a:pt x="0" y="173"/>
                  </a:cubicBezTo>
                  <a:cubicBezTo>
                    <a:pt x="0" y="260"/>
                    <a:pt x="79"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2798800"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2816650"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283467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28525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2870375"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288840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290625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29243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310352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312137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3139225"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315725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317510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31931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3" y="260"/>
                    <a:pt x="333" y="173"/>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35516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2798800"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2816650"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283467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28525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28703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28884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290625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29243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310352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312137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3139225"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31572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317510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31931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322882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34976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35157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35335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35516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2816650"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28346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28525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28703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28884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290625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310352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312137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3139225"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31572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317510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31931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32109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322882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3479825" y="4658250"/>
              <a:ext cx="8325" cy="8325"/>
            </a:xfrm>
            <a:custGeom>
              <a:avLst/>
              <a:gdLst/>
              <a:ahLst/>
              <a:cxnLst/>
              <a:rect l="l" t="t" r="r" b="b"/>
              <a:pathLst>
                <a:path w="333" h="333" extrusionOk="0">
                  <a:moveTo>
                    <a:pt x="166" y="1"/>
                  </a:moveTo>
                  <a:cubicBezTo>
                    <a:pt x="73" y="1"/>
                    <a:pt x="1" y="73"/>
                    <a:pt x="1" y="166"/>
                  </a:cubicBezTo>
                  <a:cubicBezTo>
                    <a:pt x="1"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34976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35157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35335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3551600" y="4658250"/>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2816650"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28346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285252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28703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28884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290625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3121375" y="4676100"/>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3139225"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31572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317510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32109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322882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6197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47982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4976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5157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5335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55160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356945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2816650"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28346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285252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28703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28884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121375" y="4694125"/>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3139225"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31572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175100"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2109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46197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47982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4976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35157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35335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355160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356945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2816650"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283467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285252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28703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28884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3121375" y="471217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3139225"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31572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346197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347982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34976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35157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35335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355160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356945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2816650"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283467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285252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2870375" y="473002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3121375" y="473002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3139225"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461975" y="4730025"/>
              <a:ext cx="8325" cy="8300"/>
            </a:xfrm>
            <a:custGeom>
              <a:avLst/>
              <a:gdLst/>
              <a:ahLst/>
              <a:cxnLst/>
              <a:rect l="l" t="t" r="r" b="b"/>
              <a:pathLst>
                <a:path w="333" h="332" extrusionOk="0">
                  <a:moveTo>
                    <a:pt x="166" y="0"/>
                  </a:moveTo>
                  <a:cubicBezTo>
                    <a:pt x="73" y="0"/>
                    <a:pt x="1" y="79"/>
                    <a:pt x="1" y="166"/>
                  </a:cubicBezTo>
                  <a:cubicBezTo>
                    <a:pt x="1" y="260"/>
                    <a:pt x="73"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351570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3" y="260"/>
                    <a:pt x="333" y="166"/>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35335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355160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356945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36590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3" y="260"/>
                    <a:pt x="333" y="166"/>
                  </a:cubicBezTo>
                  <a:cubicBezTo>
                    <a:pt x="333"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2816650" y="4748050"/>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283467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285252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35335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3551600" y="4748050"/>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36590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2816650" y="4766075"/>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2834675"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3551600" y="4766075"/>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3623175" y="4766075"/>
              <a:ext cx="8325" cy="8325"/>
            </a:xfrm>
            <a:custGeom>
              <a:avLst/>
              <a:gdLst/>
              <a:ahLst/>
              <a:cxnLst/>
              <a:rect l="l" t="t" r="r" b="b"/>
              <a:pathLst>
                <a:path w="333" h="333" extrusionOk="0">
                  <a:moveTo>
                    <a:pt x="166" y="1"/>
                  </a:moveTo>
                  <a:cubicBezTo>
                    <a:pt x="73" y="1"/>
                    <a:pt x="0" y="73"/>
                    <a:pt x="0" y="166"/>
                  </a:cubicBezTo>
                  <a:cubicBezTo>
                    <a:pt x="0"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2"/>
            <p:cNvSpPr/>
            <p:nvPr/>
          </p:nvSpPr>
          <p:spPr>
            <a:xfrm>
              <a:off x="3641200"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p:nvPr/>
          </p:nvSpPr>
          <p:spPr>
            <a:xfrm>
              <a:off x="2816650" y="4783925"/>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2834675" y="47839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360532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362317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2816650" y="4801950"/>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2834675" y="4801950"/>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2874350" y="4801950"/>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2834675" y="4819800"/>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2852525" y="48378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67"/>
          <p:cNvSpPr txBox="1">
            <a:spLocks noGrp="1"/>
          </p:cNvSpPr>
          <p:nvPr>
            <p:ph type="subTitle" idx="1"/>
          </p:nvPr>
        </p:nvSpPr>
        <p:spPr>
          <a:xfrm>
            <a:off x="1623150" y="811450"/>
            <a:ext cx="7062300" cy="139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000" b="1">
                <a:solidFill>
                  <a:srgbClr val="F3F3F3"/>
                </a:solidFill>
                <a:latin typeface="Comfortaa"/>
                <a:ea typeface="Comfortaa"/>
                <a:cs typeface="Comfortaa"/>
                <a:sym typeface="Comfortaa"/>
              </a:rPr>
              <a:t>What kind of model can we create with this information to use as a prediction for future analytics?</a:t>
            </a:r>
            <a:endParaRPr sz="3000" b="1">
              <a:solidFill>
                <a:srgbClr val="F3F3F3"/>
              </a:solidFill>
              <a:latin typeface="Comfortaa"/>
              <a:ea typeface="Comfortaa"/>
              <a:cs typeface="Comfortaa"/>
              <a:sym typeface="Comfortaa"/>
            </a:endParaRPr>
          </a:p>
          <a:p>
            <a:pPr marL="0" lvl="0" indent="0" algn="ctr" rtl="0">
              <a:spcBef>
                <a:spcPts val="1600"/>
              </a:spcBef>
              <a:spcAft>
                <a:spcPts val="1600"/>
              </a:spcAft>
              <a:buNone/>
            </a:pPr>
            <a:r>
              <a:rPr lang="es" sz="2000" b="1">
                <a:solidFill>
                  <a:srgbClr val="F3F3F3"/>
                </a:solidFill>
                <a:latin typeface="Comfortaa"/>
                <a:ea typeface="Comfortaa"/>
                <a:cs typeface="Comfortaa"/>
                <a:sym typeface="Comfortaa"/>
              </a:rPr>
              <a:t>What sort of predictions can we make for those hosts?</a:t>
            </a:r>
            <a:endParaRPr sz="2000" b="1">
              <a:solidFill>
                <a:srgbClr val="F3F3F3"/>
              </a:solidFill>
              <a:latin typeface="Comfortaa"/>
              <a:ea typeface="Comfortaa"/>
              <a:cs typeface="Comfortaa"/>
              <a:sym typeface="Comfortaa"/>
            </a:endParaRPr>
          </a:p>
        </p:txBody>
      </p:sp>
      <p:sp>
        <p:nvSpPr>
          <p:cNvPr id="2623" name="Google Shape;2623;p67"/>
          <p:cNvSpPr txBox="1">
            <a:spLocks noGrp="1"/>
          </p:cNvSpPr>
          <p:nvPr>
            <p:ph type="subTitle" idx="2"/>
          </p:nvPr>
        </p:nvSpPr>
        <p:spPr>
          <a:xfrm>
            <a:off x="3667500" y="3394975"/>
            <a:ext cx="1809000" cy="21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1600">
                <a:solidFill>
                  <a:schemeClr val="accent1"/>
                </a:solidFill>
              </a:rPr>
              <a:t>—Aakash</a:t>
            </a:r>
            <a:endParaRPr sz="1600">
              <a:solidFill>
                <a:schemeClr val="accent1"/>
              </a:solidFill>
            </a:endParaRPr>
          </a:p>
        </p:txBody>
      </p:sp>
      <p:sp>
        <p:nvSpPr>
          <p:cNvPr id="2624" name="Google Shape;2624;p67"/>
          <p:cNvSpPr/>
          <p:nvPr/>
        </p:nvSpPr>
        <p:spPr>
          <a:xfrm>
            <a:off x="191355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7"/>
          <p:cNvSpPr/>
          <p:nvPr/>
        </p:nvSpPr>
        <p:spPr>
          <a:xfrm>
            <a:off x="7045100" y="1906750"/>
            <a:ext cx="332400" cy="40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6" name="Google Shape;2626;p67"/>
          <p:cNvPicPr preferRelativeResize="0"/>
          <p:nvPr/>
        </p:nvPicPr>
        <p:blipFill>
          <a:blip r:embed="rId3">
            <a:alphaModFix/>
          </a:blip>
          <a:stretch>
            <a:fillRect/>
          </a:stretch>
        </p:blipFill>
        <p:spPr>
          <a:xfrm>
            <a:off x="-1107950" y="2598325"/>
            <a:ext cx="4521050" cy="3562351"/>
          </a:xfrm>
          <a:prstGeom prst="rect">
            <a:avLst/>
          </a:prstGeom>
          <a:noFill/>
          <a:ln>
            <a:noFill/>
          </a:ln>
        </p:spPr>
      </p:pic>
      <p:grpSp>
        <p:nvGrpSpPr>
          <p:cNvPr id="2627" name="Google Shape;2627;p67"/>
          <p:cNvGrpSpPr/>
          <p:nvPr/>
        </p:nvGrpSpPr>
        <p:grpSpPr>
          <a:xfrm>
            <a:off x="806012" y="2257417"/>
            <a:ext cx="356840" cy="487824"/>
            <a:chOff x="2385250" y="892625"/>
            <a:chExt cx="3018950" cy="4130600"/>
          </a:xfrm>
        </p:grpSpPr>
        <p:sp>
          <p:nvSpPr>
            <p:cNvPr id="2628" name="Google Shape;2628;p67"/>
            <p:cNvSpPr/>
            <p:nvPr/>
          </p:nvSpPr>
          <p:spPr>
            <a:xfrm>
              <a:off x="2385250" y="892625"/>
              <a:ext cx="3018950" cy="4130600"/>
            </a:xfrm>
            <a:custGeom>
              <a:avLst/>
              <a:gdLst/>
              <a:ahLst/>
              <a:cxnLst/>
              <a:rect l="l" t="t" r="r" b="b"/>
              <a:pathLst>
                <a:path w="120758" h="165224" extrusionOk="0">
                  <a:moveTo>
                    <a:pt x="18007" y="0"/>
                  </a:moveTo>
                  <a:lnTo>
                    <a:pt x="202" y="10345"/>
                  </a:lnTo>
                  <a:lnTo>
                    <a:pt x="0" y="92841"/>
                  </a:lnTo>
                  <a:lnTo>
                    <a:pt x="75051" y="136174"/>
                  </a:lnTo>
                  <a:lnTo>
                    <a:pt x="89800" y="165224"/>
                  </a:lnTo>
                  <a:lnTo>
                    <a:pt x="107605" y="154879"/>
                  </a:lnTo>
                  <a:lnTo>
                    <a:pt x="107621" y="149326"/>
                  </a:lnTo>
                  <a:lnTo>
                    <a:pt x="120556" y="141804"/>
                  </a:lnTo>
                  <a:lnTo>
                    <a:pt x="120757" y="59309"/>
                  </a:lnTo>
                  <a:lnTo>
                    <a:pt x="18007" y="0"/>
                  </a:lnTo>
                  <a:close/>
                </a:path>
              </a:pathLst>
            </a:custGeom>
            <a:solidFill>
              <a:srgbClr val="B1D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7"/>
            <p:cNvSpPr/>
            <p:nvPr/>
          </p:nvSpPr>
          <p:spPr>
            <a:xfrm>
              <a:off x="4630250" y="4252000"/>
              <a:ext cx="446700" cy="771225"/>
            </a:xfrm>
            <a:custGeom>
              <a:avLst/>
              <a:gdLst/>
              <a:ahLst/>
              <a:cxnLst/>
              <a:rect l="l" t="t" r="r" b="b"/>
              <a:pathLst>
                <a:path w="17868" h="30849" extrusionOk="0">
                  <a:moveTo>
                    <a:pt x="17867" y="0"/>
                  </a:moveTo>
                  <a:lnTo>
                    <a:pt x="47" y="10345"/>
                  </a:lnTo>
                  <a:lnTo>
                    <a:pt x="0" y="30849"/>
                  </a:lnTo>
                  <a:lnTo>
                    <a:pt x="17805" y="20504"/>
                  </a:lnTo>
                  <a:lnTo>
                    <a:pt x="1786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7"/>
            <p:cNvSpPr/>
            <p:nvPr/>
          </p:nvSpPr>
          <p:spPr>
            <a:xfrm>
              <a:off x="4953625" y="2375325"/>
              <a:ext cx="450575" cy="2321425"/>
            </a:xfrm>
            <a:custGeom>
              <a:avLst/>
              <a:gdLst/>
              <a:ahLst/>
              <a:cxnLst/>
              <a:rect l="l" t="t" r="r" b="b"/>
              <a:pathLst>
                <a:path w="18023" h="92857" extrusionOk="0">
                  <a:moveTo>
                    <a:pt x="18022" y="1"/>
                  </a:moveTo>
                  <a:lnTo>
                    <a:pt x="202" y="10361"/>
                  </a:lnTo>
                  <a:lnTo>
                    <a:pt x="0" y="92857"/>
                  </a:lnTo>
                  <a:lnTo>
                    <a:pt x="17821" y="82496"/>
                  </a:lnTo>
                  <a:lnTo>
                    <a:pt x="1802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7"/>
            <p:cNvSpPr/>
            <p:nvPr/>
          </p:nvSpPr>
          <p:spPr>
            <a:xfrm>
              <a:off x="2390275" y="892625"/>
              <a:ext cx="3013925" cy="1741750"/>
            </a:xfrm>
            <a:custGeom>
              <a:avLst/>
              <a:gdLst/>
              <a:ahLst/>
              <a:cxnLst/>
              <a:rect l="l" t="t" r="r" b="b"/>
              <a:pathLst>
                <a:path w="120557" h="69670" extrusionOk="0">
                  <a:moveTo>
                    <a:pt x="17806" y="0"/>
                  </a:moveTo>
                  <a:lnTo>
                    <a:pt x="1" y="10345"/>
                  </a:lnTo>
                  <a:lnTo>
                    <a:pt x="102736" y="69669"/>
                  </a:lnTo>
                  <a:lnTo>
                    <a:pt x="120556" y="59309"/>
                  </a:lnTo>
                  <a:lnTo>
                    <a:pt x="17806"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7"/>
            <p:cNvSpPr/>
            <p:nvPr/>
          </p:nvSpPr>
          <p:spPr>
            <a:xfrm>
              <a:off x="2385250" y="1151250"/>
              <a:ext cx="2573425" cy="3871975"/>
            </a:xfrm>
            <a:custGeom>
              <a:avLst/>
              <a:gdLst/>
              <a:ahLst/>
              <a:cxnLst/>
              <a:rect l="l" t="t" r="r" b="b"/>
              <a:pathLst>
                <a:path w="102937" h="154879" extrusionOk="0">
                  <a:moveTo>
                    <a:pt x="202" y="0"/>
                  </a:moveTo>
                  <a:lnTo>
                    <a:pt x="0" y="82496"/>
                  </a:lnTo>
                  <a:lnTo>
                    <a:pt x="75051" y="125829"/>
                  </a:lnTo>
                  <a:lnTo>
                    <a:pt x="89800" y="154879"/>
                  </a:lnTo>
                  <a:lnTo>
                    <a:pt x="89847" y="134375"/>
                  </a:lnTo>
                  <a:lnTo>
                    <a:pt x="102735" y="141820"/>
                  </a:lnTo>
                  <a:lnTo>
                    <a:pt x="102937" y="59324"/>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7"/>
            <p:cNvSpPr/>
            <p:nvPr/>
          </p:nvSpPr>
          <p:spPr>
            <a:xfrm>
              <a:off x="2667525" y="2249500"/>
              <a:ext cx="590150" cy="663000"/>
            </a:xfrm>
            <a:custGeom>
              <a:avLst/>
              <a:gdLst/>
              <a:ahLst/>
              <a:cxnLst/>
              <a:rect l="l" t="t" r="r" b="b"/>
              <a:pathLst>
                <a:path w="23606" h="26520" extrusionOk="0">
                  <a:moveTo>
                    <a:pt x="15579" y="25878"/>
                  </a:moveTo>
                  <a:lnTo>
                    <a:pt x="15525" y="25910"/>
                  </a:lnTo>
                  <a:cubicBezTo>
                    <a:pt x="15546" y="25899"/>
                    <a:pt x="15564" y="25889"/>
                    <a:pt x="15579" y="25878"/>
                  </a:cubicBezTo>
                  <a:close/>
                  <a:moveTo>
                    <a:pt x="10457" y="1"/>
                  </a:moveTo>
                  <a:cubicBezTo>
                    <a:pt x="9569" y="1"/>
                    <a:pt x="8761" y="210"/>
                    <a:pt x="8065" y="614"/>
                  </a:cubicBezTo>
                  <a:lnTo>
                    <a:pt x="2668" y="3762"/>
                  </a:lnTo>
                  <a:lnTo>
                    <a:pt x="2683" y="3762"/>
                  </a:lnTo>
                  <a:cubicBezTo>
                    <a:pt x="1039" y="4708"/>
                    <a:pt x="16" y="6724"/>
                    <a:pt x="16" y="9594"/>
                  </a:cubicBezTo>
                  <a:cubicBezTo>
                    <a:pt x="0" y="15363"/>
                    <a:pt x="4048" y="22374"/>
                    <a:pt x="9073" y="25274"/>
                  </a:cubicBezTo>
                  <a:cubicBezTo>
                    <a:pt x="10530" y="26120"/>
                    <a:pt x="11909" y="26520"/>
                    <a:pt x="13131" y="26520"/>
                  </a:cubicBezTo>
                  <a:cubicBezTo>
                    <a:pt x="14082" y="26520"/>
                    <a:pt x="14939" y="26278"/>
                    <a:pt x="15665" y="25817"/>
                  </a:cubicBezTo>
                  <a:lnTo>
                    <a:pt x="15665" y="25817"/>
                  </a:lnTo>
                  <a:cubicBezTo>
                    <a:pt x="15634" y="25837"/>
                    <a:pt x="15610" y="25858"/>
                    <a:pt x="15579" y="25878"/>
                  </a:cubicBezTo>
                  <a:lnTo>
                    <a:pt x="15579" y="25878"/>
                  </a:lnTo>
                  <a:lnTo>
                    <a:pt x="20938" y="22761"/>
                  </a:lnTo>
                  <a:cubicBezTo>
                    <a:pt x="22567" y="21815"/>
                    <a:pt x="23575" y="19799"/>
                    <a:pt x="23590" y="16945"/>
                  </a:cubicBezTo>
                  <a:cubicBezTo>
                    <a:pt x="23606" y="11160"/>
                    <a:pt x="19558" y="4150"/>
                    <a:pt x="14533" y="1249"/>
                  </a:cubicBezTo>
                  <a:cubicBezTo>
                    <a:pt x="13074" y="403"/>
                    <a:pt x="11688" y="1"/>
                    <a:pt x="10457"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7"/>
            <p:cNvSpPr/>
            <p:nvPr/>
          </p:nvSpPr>
          <p:spPr>
            <a:xfrm>
              <a:off x="3320475" y="2626400"/>
              <a:ext cx="590150" cy="663000"/>
            </a:xfrm>
            <a:custGeom>
              <a:avLst/>
              <a:gdLst/>
              <a:ahLst/>
              <a:cxnLst/>
              <a:rect l="l" t="t" r="r" b="b"/>
              <a:pathLst>
                <a:path w="23606" h="26520" extrusionOk="0">
                  <a:moveTo>
                    <a:pt x="10452" y="0"/>
                  </a:moveTo>
                  <a:cubicBezTo>
                    <a:pt x="9566" y="0"/>
                    <a:pt x="8761" y="210"/>
                    <a:pt x="8065" y="613"/>
                  </a:cubicBezTo>
                  <a:lnTo>
                    <a:pt x="2668" y="3761"/>
                  </a:lnTo>
                  <a:lnTo>
                    <a:pt x="2683" y="3761"/>
                  </a:lnTo>
                  <a:cubicBezTo>
                    <a:pt x="1039" y="4707"/>
                    <a:pt x="16" y="6724"/>
                    <a:pt x="16" y="9593"/>
                  </a:cubicBezTo>
                  <a:cubicBezTo>
                    <a:pt x="0" y="15363"/>
                    <a:pt x="4048" y="22388"/>
                    <a:pt x="9058" y="25273"/>
                  </a:cubicBezTo>
                  <a:cubicBezTo>
                    <a:pt x="10524" y="26119"/>
                    <a:pt x="11906" y="26519"/>
                    <a:pt x="13130" y="26519"/>
                  </a:cubicBezTo>
                  <a:cubicBezTo>
                    <a:pt x="14082" y="26519"/>
                    <a:pt x="14939" y="26277"/>
                    <a:pt x="15665" y="25816"/>
                  </a:cubicBezTo>
                  <a:lnTo>
                    <a:pt x="15665" y="25816"/>
                  </a:lnTo>
                  <a:cubicBezTo>
                    <a:pt x="15618" y="25847"/>
                    <a:pt x="15572" y="25878"/>
                    <a:pt x="15525" y="25909"/>
                  </a:cubicBezTo>
                  <a:lnTo>
                    <a:pt x="20938" y="22776"/>
                  </a:lnTo>
                  <a:cubicBezTo>
                    <a:pt x="22567" y="21815"/>
                    <a:pt x="23575" y="19814"/>
                    <a:pt x="23590" y="16945"/>
                  </a:cubicBezTo>
                  <a:cubicBezTo>
                    <a:pt x="23606" y="11175"/>
                    <a:pt x="19542" y="4149"/>
                    <a:pt x="14533" y="1249"/>
                  </a:cubicBezTo>
                  <a:cubicBezTo>
                    <a:pt x="13065" y="402"/>
                    <a:pt x="11680" y="0"/>
                    <a:pt x="10452"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7"/>
            <p:cNvSpPr/>
            <p:nvPr/>
          </p:nvSpPr>
          <p:spPr>
            <a:xfrm>
              <a:off x="3973425" y="3003650"/>
              <a:ext cx="590150" cy="662625"/>
            </a:xfrm>
            <a:custGeom>
              <a:avLst/>
              <a:gdLst/>
              <a:ahLst/>
              <a:cxnLst/>
              <a:rect l="l" t="t" r="r" b="b"/>
              <a:pathLst>
                <a:path w="23606" h="26505" extrusionOk="0">
                  <a:moveTo>
                    <a:pt x="10446" y="1"/>
                  </a:moveTo>
                  <a:cubicBezTo>
                    <a:pt x="9558" y="1"/>
                    <a:pt x="8755" y="211"/>
                    <a:pt x="8065" y="614"/>
                  </a:cubicBezTo>
                  <a:lnTo>
                    <a:pt x="2652" y="3747"/>
                  </a:lnTo>
                  <a:lnTo>
                    <a:pt x="2668" y="3747"/>
                  </a:lnTo>
                  <a:cubicBezTo>
                    <a:pt x="1039" y="4677"/>
                    <a:pt x="16" y="6709"/>
                    <a:pt x="16" y="9578"/>
                  </a:cubicBezTo>
                  <a:cubicBezTo>
                    <a:pt x="0" y="15348"/>
                    <a:pt x="4048" y="22358"/>
                    <a:pt x="9073" y="25258"/>
                  </a:cubicBezTo>
                  <a:cubicBezTo>
                    <a:pt x="10530" y="26105"/>
                    <a:pt x="11909" y="26504"/>
                    <a:pt x="13134" y="26504"/>
                  </a:cubicBezTo>
                  <a:cubicBezTo>
                    <a:pt x="14087" y="26504"/>
                    <a:pt x="14948" y="26263"/>
                    <a:pt x="15680" y="25801"/>
                  </a:cubicBezTo>
                  <a:lnTo>
                    <a:pt x="15680" y="25801"/>
                  </a:lnTo>
                  <a:cubicBezTo>
                    <a:pt x="15634" y="25832"/>
                    <a:pt x="15587" y="25863"/>
                    <a:pt x="15541" y="25894"/>
                  </a:cubicBezTo>
                  <a:lnTo>
                    <a:pt x="20938" y="22746"/>
                  </a:lnTo>
                  <a:cubicBezTo>
                    <a:pt x="22567" y="21800"/>
                    <a:pt x="23575" y="19799"/>
                    <a:pt x="23590" y="16930"/>
                  </a:cubicBezTo>
                  <a:cubicBezTo>
                    <a:pt x="23606" y="11160"/>
                    <a:pt x="19542" y="4134"/>
                    <a:pt x="14533" y="1250"/>
                  </a:cubicBezTo>
                  <a:cubicBezTo>
                    <a:pt x="13065" y="403"/>
                    <a:pt x="11675" y="1"/>
                    <a:pt x="10446"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7"/>
            <p:cNvSpPr/>
            <p:nvPr/>
          </p:nvSpPr>
          <p:spPr>
            <a:xfrm>
              <a:off x="2734200" y="2249500"/>
              <a:ext cx="296650" cy="109575"/>
            </a:xfrm>
            <a:custGeom>
              <a:avLst/>
              <a:gdLst/>
              <a:ahLst/>
              <a:cxnLst/>
              <a:rect l="l" t="t" r="r" b="b"/>
              <a:pathLst>
                <a:path w="11866" h="4383" extrusionOk="0">
                  <a:moveTo>
                    <a:pt x="9" y="3757"/>
                  </a:moveTo>
                  <a:cubicBezTo>
                    <a:pt x="7" y="3759"/>
                    <a:pt x="4" y="3760"/>
                    <a:pt x="1" y="3762"/>
                  </a:cubicBezTo>
                  <a:lnTo>
                    <a:pt x="9" y="3757"/>
                  </a:lnTo>
                  <a:close/>
                  <a:moveTo>
                    <a:pt x="7785" y="1"/>
                  </a:moveTo>
                  <a:cubicBezTo>
                    <a:pt x="6899" y="1"/>
                    <a:pt x="6094" y="210"/>
                    <a:pt x="5398" y="614"/>
                  </a:cubicBezTo>
                  <a:lnTo>
                    <a:pt x="9" y="3757"/>
                  </a:lnTo>
                  <a:lnTo>
                    <a:pt x="9" y="3757"/>
                  </a:lnTo>
                  <a:cubicBezTo>
                    <a:pt x="699" y="3356"/>
                    <a:pt x="1502" y="3148"/>
                    <a:pt x="2389" y="3148"/>
                  </a:cubicBezTo>
                  <a:cubicBezTo>
                    <a:pt x="3616" y="3148"/>
                    <a:pt x="5003" y="3546"/>
                    <a:pt x="6468" y="4382"/>
                  </a:cubicBezTo>
                  <a:lnTo>
                    <a:pt x="11866" y="1249"/>
                  </a:lnTo>
                  <a:cubicBezTo>
                    <a:pt x="10398" y="403"/>
                    <a:pt x="9013" y="1"/>
                    <a:pt x="7785" y="1"/>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7"/>
            <p:cNvSpPr/>
            <p:nvPr/>
          </p:nvSpPr>
          <p:spPr>
            <a:xfrm>
              <a:off x="2895900" y="2280725"/>
              <a:ext cx="361775" cy="616150"/>
            </a:xfrm>
            <a:custGeom>
              <a:avLst/>
              <a:gdLst/>
              <a:ahLst/>
              <a:cxnLst/>
              <a:rect l="l" t="t" r="r" b="b"/>
              <a:pathLst>
                <a:path w="14471" h="24646" extrusionOk="0">
                  <a:moveTo>
                    <a:pt x="5398" y="0"/>
                  </a:moveTo>
                  <a:lnTo>
                    <a:pt x="0" y="3133"/>
                  </a:lnTo>
                  <a:cubicBezTo>
                    <a:pt x="5010" y="6034"/>
                    <a:pt x="9058" y="13060"/>
                    <a:pt x="9042" y="18829"/>
                  </a:cubicBezTo>
                  <a:cubicBezTo>
                    <a:pt x="9042" y="21672"/>
                    <a:pt x="8042" y="23684"/>
                    <a:pt x="6409" y="24634"/>
                  </a:cubicBezTo>
                  <a:lnTo>
                    <a:pt x="6409" y="24634"/>
                  </a:lnTo>
                  <a:lnTo>
                    <a:pt x="11803" y="21512"/>
                  </a:lnTo>
                  <a:cubicBezTo>
                    <a:pt x="13432" y="20566"/>
                    <a:pt x="14440" y="18550"/>
                    <a:pt x="14455" y="15681"/>
                  </a:cubicBezTo>
                  <a:cubicBezTo>
                    <a:pt x="14471" y="9911"/>
                    <a:pt x="10423" y="2901"/>
                    <a:pt x="5398" y="0"/>
                  </a:cubicBezTo>
                  <a:close/>
                  <a:moveTo>
                    <a:pt x="6409" y="24634"/>
                  </a:moveTo>
                  <a:lnTo>
                    <a:pt x="6390" y="24645"/>
                  </a:lnTo>
                  <a:cubicBezTo>
                    <a:pt x="6396" y="24642"/>
                    <a:pt x="6403" y="24638"/>
                    <a:pt x="6409" y="24634"/>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7"/>
            <p:cNvSpPr/>
            <p:nvPr/>
          </p:nvSpPr>
          <p:spPr>
            <a:xfrm>
              <a:off x="3387150" y="2626400"/>
              <a:ext cx="296650" cy="109950"/>
            </a:xfrm>
            <a:custGeom>
              <a:avLst/>
              <a:gdLst/>
              <a:ahLst/>
              <a:cxnLst/>
              <a:rect l="l" t="t" r="r" b="b"/>
              <a:pathLst>
                <a:path w="11866" h="4398" extrusionOk="0">
                  <a:moveTo>
                    <a:pt x="9" y="3756"/>
                  </a:moveTo>
                  <a:cubicBezTo>
                    <a:pt x="7" y="3758"/>
                    <a:pt x="4" y="3760"/>
                    <a:pt x="1" y="3761"/>
                  </a:cubicBezTo>
                  <a:lnTo>
                    <a:pt x="9" y="3756"/>
                  </a:lnTo>
                  <a:close/>
                  <a:moveTo>
                    <a:pt x="7785" y="0"/>
                  </a:moveTo>
                  <a:cubicBezTo>
                    <a:pt x="6899" y="0"/>
                    <a:pt x="6094" y="210"/>
                    <a:pt x="5398" y="613"/>
                  </a:cubicBezTo>
                  <a:lnTo>
                    <a:pt x="9" y="3756"/>
                  </a:lnTo>
                  <a:lnTo>
                    <a:pt x="9" y="3756"/>
                  </a:lnTo>
                  <a:cubicBezTo>
                    <a:pt x="697" y="3356"/>
                    <a:pt x="1498" y="3149"/>
                    <a:pt x="2380" y="3149"/>
                  </a:cubicBezTo>
                  <a:cubicBezTo>
                    <a:pt x="3608" y="3149"/>
                    <a:pt x="4994" y="3551"/>
                    <a:pt x="6453" y="4397"/>
                  </a:cubicBezTo>
                  <a:lnTo>
                    <a:pt x="11866" y="1249"/>
                  </a:lnTo>
                  <a:cubicBezTo>
                    <a:pt x="10398" y="402"/>
                    <a:pt x="9013" y="0"/>
                    <a:pt x="7785"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7"/>
            <p:cNvSpPr/>
            <p:nvPr/>
          </p:nvSpPr>
          <p:spPr>
            <a:xfrm>
              <a:off x="3548450" y="2657600"/>
              <a:ext cx="362175" cy="616550"/>
            </a:xfrm>
            <a:custGeom>
              <a:avLst/>
              <a:gdLst/>
              <a:ahLst/>
              <a:cxnLst/>
              <a:rect l="l" t="t" r="r" b="b"/>
              <a:pathLst>
                <a:path w="14487" h="24662" extrusionOk="0">
                  <a:moveTo>
                    <a:pt x="5414" y="1"/>
                  </a:moveTo>
                  <a:lnTo>
                    <a:pt x="1" y="3149"/>
                  </a:lnTo>
                  <a:cubicBezTo>
                    <a:pt x="5026" y="6034"/>
                    <a:pt x="9074" y="13060"/>
                    <a:pt x="9058" y="18829"/>
                  </a:cubicBezTo>
                  <a:cubicBezTo>
                    <a:pt x="9058" y="21699"/>
                    <a:pt x="8035" y="23699"/>
                    <a:pt x="6406" y="24661"/>
                  </a:cubicBezTo>
                  <a:lnTo>
                    <a:pt x="11819" y="21513"/>
                  </a:lnTo>
                  <a:cubicBezTo>
                    <a:pt x="13448" y="20567"/>
                    <a:pt x="14456" y="18550"/>
                    <a:pt x="14471" y="15681"/>
                  </a:cubicBezTo>
                  <a:cubicBezTo>
                    <a:pt x="14487" y="9927"/>
                    <a:pt x="10423" y="2901"/>
                    <a:pt x="5414" y="1"/>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7"/>
            <p:cNvSpPr/>
            <p:nvPr/>
          </p:nvSpPr>
          <p:spPr>
            <a:xfrm>
              <a:off x="3320475" y="2705125"/>
              <a:ext cx="454825" cy="584150"/>
            </a:xfrm>
            <a:custGeom>
              <a:avLst/>
              <a:gdLst/>
              <a:ahLst/>
              <a:cxnLst/>
              <a:rect l="l" t="t" r="r" b="b"/>
              <a:pathLst>
                <a:path w="18193" h="23366" extrusionOk="0">
                  <a:moveTo>
                    <a:pt x="5048" y="0"/>
                  </a:moveTo>
                  <a:cubicBezTo>
                    <a:pt x="2075" y="0"/>
                    <a:pt x="27" y="2359"/>
                    <a:pt x="16" y="6444"/>
                  </a:cubicBezTo>
                  <a:cubicBezTo>
                    <a:pt x="0" y="12198"/>
                    <a:pt x="4064" y="19224"/>
                    <a:pt x="9073" y="22124"/>
                  </a:cubicBezTo>
                  <a:cubicBezTo>
                    <a:pt x="10535" y="22966"/>
                    <a:pt x="11918" y="23365"/>
                    <a:pt x="13144" y="23365"/>
                  </a:cubicBezTo>
                  <a:cubicBezTo>
                    <a:pt x="16118" y="23365"/>
                    <a:pt x="18166" y="21014"/>
                    <a:pt x="18177" y="16928"/>
                  </a:cubicBezTo>
                  <a:cubicBezTo>
                    <a:pt x="18193" y="11159"/>
                    <a:pt x="14145" y="4133"/>
                    <a:pt x="9120" y="1248"/>
                  </a:cubicBezTo>
                  <a:cubicBezTo>
                    <a:pt x="7657" y="401"/>
                    <a:pt x="6274" y="0"/>
                    <a:pt x="5048"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7"/>
            <p:cNvSpPr/>
            <p:nvPr/>
          </p:nvSpPr>
          <p:spPr>
            <a:xfrm>
              <a:off x="4039725" y="3003275"/>
              <a:ext cx="297025" cy="109950"/>
            </a:xfrm>
            <a:custGeom>
              <a:avLst/>
              <a:gdLst/>
              <a:ahLst/>
              <a:cxnLst/>
              <a:rect l="l" t="t" r="r" b="b"/>
              <a:pathLst>
                <a:path w="11881" h="4398" extrusionOk="0">
                  <a:moveTo>
                    <a:pt x="7794" y="0"/>
                  </a:moveTo>
                  <a:cubicBezTo>
                    <a:pt x="6906" y="0"/>
                    <a:pt x="6103" y="210"/>
                    <a:pt x="5413" y="613"/>
                  </a:cubicBezTo>
                  <a:lnTo>
                    <a:pt x="0" y="3762"/>
                  </a:lnTo>
                  <a:cubicBezTo>
                    <a:pt x="698" y="3364"/>
                    <a:pt x="1505" y="3155"/>
                    <a:pt x="2395" y="3155"/>
                  </a:cubicBezTo>
                  <a:cubicBezTo>
                    <a:pt x="3623" y="3155"/>
                    <a:pt x="5009" y="3552"/>
                    <a:pt x="6483" y="4398"/>
                  </a:cubicBezTo>
                  <a:lnTo>
                    <a:pt x="11881" y="1249"/>
                  </a:lnTo>
                  <a:cubicBezTo>
                    <a:pt x="10413" y="403"/>
                    <a:pt x="9023" y="0"/>
                    <a:pt x="7794" y="0"/>
                  </a:cubicBezTo>
                  <a:close/>
                </a:path>
              </a:pathLst>
            </a:custGeom>
            <a:solidFill>
              <a:srgbClr val="E6F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7"/>
            <p:cNvSpPr/>
            <p:nvPr/>
          </p:nvSpPr>
          <p:spPr>
            <a:xfrm>
              <a:off x="4201400" y="3034875"/>
              <a:ext cx="362175" cy="616150"/>
            </a:xfrm>
            <a:custGeom>
              <a:avLst/>
              <a:gdLst/>
              <a:ahLst/>
              <a:cxnLst/>
              <a:rect l="l" t="t" r="r" b="b"/>
              <a:pathLst>
                <a:path w="14487" h="24646" extrusionOk="0">
                  <a:moveTo>
                    <a:pt x="5414" y="1"/>
                  </a:moveTo>
                  <a:lnTo>
                    <a:pt x="1" y="3134"/>
                  </a:lnTo>
                  <a:cubicBezTo>
                    <a:pt x="5026" y="6018"/>
                    <a:pt x="9074" y="13044"/>
                    <a:pt x="9058" y="18814"/>
                  </a:cubicBezTo>
                  <a:cubicBezTo>
                    <a:pt x="9043" y="21681"/>
                    <a:pt x="8036" y="23696"/>
                    <a:pt x="6410" y="24643"/>
                  </a:cubicBezTo>
                  <a:lnTo>
                    <a:pt x="6410" y="24643"/>
                  </a:lnTo>
                  <a:lnTo>
                    <a:pt x="11819" y="21497"/>
                  </a:lnTo>
                  <a:cubicBezTo>
                    <a:pt x="13448" y="20551"/>
                    <a:pt x="14456" y="18535"/>
                    <a:pt x="14456" y="15681"/>
                  </a:cubicBezTo>
                  <a:cubicBezTo>
                    <a:pt x="14487" y="9911"/>
                    <a:pt x="10423" y="2885"/>
                    <a:pt x="5414" y="1"/>
                  </a:cubicBezTo>
                  <a:close/>
                  <a:moveTo>
                    <a:pt x="6410" y="24643"/>
                  </a:moveTo>
                  <a:lnTo>
                    <a:pt x="6406" y="24645"/>
                  </a:lnTo>
                  <a:cubicBezTo>
                    <a:pt x="6408" y="24645"/>
                    <a:pt x="6409" y="24644"/>
                    <a:pt x="6410" y="24643"/>
                  </a:cubicBez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7"/>
            <p:cNvSpPr/>
            <p:nvPr/>
          </p:nvSpPr>
          <p:spPr>
            <a:xfrm>
              <a:off x="3973425" y="3082075"/>
              <a:ext cx="454825" cy="584250"/>
            </a:xfrm>
            <a:custGeom>
              <a:avLst/>
              <a:gdLst/>
              <a:ahLst/>
              <a:cxnLst/>
              <a:rect l="l" t="t" r="r" b="b"/>
              <a:pathLst>
                <a:path w="18193" h="23370" extrusionOk="0">
                  <a:moveTo>
                    <a:pt x="5063" y="0"/>
                  </a:moveTo>
                  <a:cubicBezTo>
                    <a:pt x="2084" y="0"/>
                    <a:pt x="38" y="2364"/>
                    <a:pt x="16" y="6441"/>
                  </a:cubicBezTo>
                  <a:cubicBezTo>
                    <a:pt x="0" y="12195"/>
                    <a:pt x="4048" y="19221"/>
                    <a:pt x="9073" y="22121"/>
                  </a:cubicBezTo>
                  <a:cubicBezTo>
                    <a:pt x="10536" y="22968"/>
                    <a:pt x="11920" y="23370"/>
                    <a:pt x="13146" y="23370"/>
                  </a:cubicBezTo>
                  <a:cubicBezTo>
                    <a:pt x="16119" y="23370"/>
                    <a:pt x="18166" y="21011"/>
                    <a:pt x="18177" y="16926"/>
                  </a:cubicBezTo>
                  <a:cubicBezTo>
                    <a:pt x="18193" y="11156"/>
                    <a:pt x="14145" y="4146"/>
                    <a:pt x="9135" y="1246"/>
                  </a:cubicBezTo>
                  <a:cubicBezTo>
                    <a:pt x="7671" y="400"/>
                    <a:pt x="6288" y="0"/>
                    <a:pt x="5063" y="0"/>
                  </a:cubicBezTo>
                  <a:close/>
                </a:path>
              </a:pathLst>
            </a:custGeom>
            <a:solidFill>
              <a:srgbClr val="DFF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47"/>
        <p:cNvGrpSpPr/>
        <p:nvPr/>
      </p:nvGrpSpPr>
      <p:grpSpPr>
        <a:xfrm>
          <a:off x="0" y="0"/>
          <a:ext cx="0" cy="0"/>
          <a:chOff x="0" y="0"/>
          <a:chExt cx="0" cy="0"/>
        </a:xfrm>
      </p:grpSpPr>
      <p:sp>
        <p:nvSpPr>
          <p:cNvPr id="2648" name="Google Shape;264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Dummy Variables for categorical variaBles</a:t>
            </a:r>
            <a:endParaRPr/>
          </a:p>
        </p:txBody>
      </p:sp>
      <p:sp>
        <p:nvSpPr>
          <p:cNvPr id="2649" name="Google Shape;2649;p68"/>
          <p:cNvSpPr txBox="1">
            <a:spLocks noGrp="1"/>
          </p:cNvSpPr>
          <p:nvPr>
            <p:ph type="body" idx="1"/>
          </p:nvPr>
        </p:nvSpPr>
        <p:spPr>
          <a:xfrm>
            <a:off x="311700" y="1152475"/>
            <a:ext cx="8520600" cy="2945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s" sz="2500"/>
              <a:t>What are categorical variables?</a:t>
            </a:r>
            <a:br>
              <a:rPr lang="es" sz="2500"/>
            </a:br>
            <a:endParaRPr sz="2500"/>
          </a:p>
          <a:p>
            <a:pPr marL="457200" lvl="0" indent="-387350" algn="l" rtl="0">
              <a:spcBef>
                <a:spcPts val="0"/>
              </a:spcBef>
              <a:spcAft>
                <a:spcPts val="0"/>
              </a:spcAft>
              <a:buSzPts val="2500"/>
              <a:buChar char="★"/>
            </a:pPr>
            <a:r>
              <a:rPr lang="es" sz="2500"/>
              <a:t>What are dummy variables?</a:t>
            </a:r>
            <a:br>
              <a:rPr lang="es" sz="2500"/>
            </a:br>
            <a:endParaRPr sz="2500"/>
          </a:p>
          <a:p>
            <a:pPr marL="457200" lvl="0" indent="-387350" algn="l" rtl="0">
              <a:spcBef>
                <a:spcPts val="0"/>
              </a:spcBef>
              <a:spcAft>
                <a:spcPts val="0"/>
              </a:spcAft>
              <a:buSzPts val="2500"/>
              <a:buChar char="★"/>
            </a:pPr>
            <a:r>
              <a:rPr lang="es" sz="2500"/>
              <a:t>Dummy variables for categorical variables in the data set</a:t>
            </a:r>
            <a:endParaRPr sz="2500"/>
          </a:p>
        </p:txBody>
      </p:sp>
      <p:sp>
        <p:nvSpPr>
          <p:cNvPr id="2650" name="Google Shape;2650;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51</a:t>
            </a:fld>
            <a:endParaRPr/>
          </a:p>
        </p:txBody>
      </p:sp>
      <p:pic>
        <p:nvPicPr>
          <p:cNvPr id="2651" name="Google Shape;2651;p68"/>
          <p:cNvPicPr preferRelativeResize="0"/>
          <p:nvPr/>
        </p:nvPicPr>
        <p:blipFill>
          <a:blip r:embed="rId3">
            <a:alphaModFix/>
          </a:blip>
          <a:stretch>
            <a:fillRect/>
          </a:stretch>
        </p:blipFill>
        <p:spPr>
          <a:xfrm>
            <a:off x="0" y="4232629"/>
            <a:ext cx="9143999" cy="91169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separate x &amp; y for training</a:t>
            </a:r>
            <a:endParaRPr/>
          </a:p>
        </p:txBody>
      </p:sp>
      <p:sp>
        <p:nvSpPr>
          <p:cNvPr id="2657" name="Google Shape;2657;p69"/>
          <p:cNvSpPr txBox="1">
            <a:spLocks noGrp="1"/>
          </p:cNvSpPr>
          <p:nvPr>
            <p:ph type="body" idx="1"/>
          </p:nvPr>
        </p:nvSpPr>
        <p:spPr>
          <a:xfrm>
            <a:off x="311700" y="1152475"/>
            <a:ext cx="8520600" cy="237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s" sz="2000"/>
              <a:t>What is splitting of data?</a:t>
            </a:r>
            <a:br>
              <a:rPr lang="es" sz="2000"/>
            </a:br>
            <a:endParaRPr sz="2000"/>
          </a:p>
          <a:p>
            <a:pPr marL="457200" lvl="0" indent="-355600" algn="l" rtl="0">
              <a:spcBef>
                <a:spcPts val="0"/>
              </a:spcBef>
              <a:spcAft>
                <a:spcPts val="0"/>
              </a:spcAft>
              <a:buSzPts val="2000"/>
              <a:buChar char="★"/>
            </a:pPr>
            <a:r>
              <a:rPr lang="es" sz="2000"/>
              <a:t>test_size</a:t>
            </a:r>
            <a:br>
              <a:rPr lang="es" sz="2000"/>
            </a:br>
            <a:endParaRPr sz="2000"/>
          </a:p>
          <a:p>
            <a:pPr marL="457200" lvl="0" indent="-355600" algn="l" rtl="0">
              <a:spcBef>
                <a:spcPts val="0"/>
              </a:spcBef>
              <a:spcAft>
                <a:spcPts val="0"/>
              </a:spcAft>
              <a:buSzPts val="2000"/>
              <a:buChar char="★"/>
            </a:pPr>
            <a:r>
              <a:rPr lang="es" sz="2000"/>
              <a:t>train_size</a:t>
            </a:r>
            <a:br>
              <a:rPr lang="es" sz="2000"/>
            </a:br>
            <a:endParaRPr sz="2000"/>
          </a:p>
          <a:p>
            <a:pPr marL="457200" lvl="0" indent="-355600" algn="l" rtl="0">
              <a:spcBef>
                <a:spcPts val="0"/>
              </a:spcBef>
              <a:spcAft>
                <a:spcPts val="0"/>
              </a:spcAft>
              <a:buSzPts val="2000"/>
              <a:buChar char="★"/>
            </a:pPr>
            <a:r>
              <a:rPr lang="es" sz="2000"/>
              <a:t>random_state</a:t>
            </a:r>
            <a:endParaRPr sz="2000"/>
          </a:p>
        </p:txBody>
      </p:sp>
      <p:sp>
        <p:nvSpPr>
          <p:cNvPr id="2658" name="Google Shape;2658;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52</a:t>
            </a:fld>
            <a:endParaRPr/>
          </a:p>
        </p:txBody>
      </p:sp>
      <p:pic>
        <p:nvPicPr>
          <p:cNvPr id="2659" name="Google Shape;2659;p69"/>
          <p:cNvPicPr preferRelativeResize="0"/>
          <p:nvPr/>
        </p:nvPicPr>
        <p:blipFill>
          <a:blip r:embed="rId3">
            <a:alphaModFix/>
          </a:blip>
          <a:stretch>
            <a:fillRect/>
          </a:stretch>
        </p:blipFill>
        <p:spPr>
          <a:xfrm>
            <a:off x="65825" y="3840626"/>
            <a:ext cx="9144001" cy="12161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63"/>
        <p:cNvGrpSpPr/>
        <p:nvPr/>
      </p:nvGrpSpPr>
      <p:grpSpPr>
        <a:xfrm>
          <a:off x="0" y="0"/>
          <a:ext cx="0" cy="0"/>
          <a:chOff x="0" y="0"/>
          <a:chExt cx="0" cy="0"/>
        </a:xfrm>
      </p:grpSpPr>
      <p:sp>
        <p:nvSpPr>
          <p:cNvPr id="2664" name="Google Shape;2664;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linear regression</a:t>
            </a:r>
            <a:endParaRPr dirty="0"/>
          </a:p>
        </p:txBody>
      </p:sp>
      <p:sp>
        <p:nvSpPr>
          <p:cNvPr id="2665" name="Google Shape;2665;p70"/>
          <p:cNvSpPr txBox="1">
            <a:spLocks noGrp="1"/>
          </p:cNvSpPr>
          <p:nvPr>
            <p:ph type="body" idx="1"/>
          </p:nvPr>
        </p:nvSpPr>
        <p:spPr>
          <a:xfrm>
            <a:off x="311700" y="904675"/>
            <a:ext cx="3308830" cy="248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u="sng" dirty="0"/>
              <a:t>Top 5 strong negative influencers</a:t>
            </a:r>
            <a:r>
              <a:rPr lang="es" dirty="0"/>
              <a:t>							</a:t>
            </a:r>
          </a:p>
          <a:p>
            <a:pPr marL="228600" lvl="0" indent="-228600" algn="l" rtl="0">
              <a:lnSpc>
                <a:spcPct val="100000"/>
              </a:lnSpc>
              <a:spcBef>
                <a:spcPts val="0"/>
              </a:spcBef>
              <a:spcAft>
                <a:spcPts val="0"/>
              </a:spcAft>
              <a:buAutoNum type="arabicParenR"/>
            </a:pPr>
            <a:r>
              <a:rPr lang="es" dirty="0"/>
              <a:t>room_type_shared room	</a:t>
            </a:r>
          </a:p>
          <a:p>
            <a:pPr marL="228600" lvl="0" indent="-228600" algn="l" rtl="0">
              <a:lnSpc>
                <a:spcPct val="100000"/>
              </a:lnSpc>
              <a:spcBef>
                <a:spcPts val="0"/>
              </a:spcBef>
              <a:spcAft>
                <a:spcPts val="0"/>
              </a:spcAft>
              <a:buAutoNum type="arabicParenR"/>
            </a:pPr>
            <a:r>
              <a:rPr lang="es" dirty="0"/>
              <a:t>  room_type_private room	</a:t>
            </a:r>
          </a:p>
          <a:p>
            <a:pPr marL="228600" lvl="0" indent="-228600" algn="l" rtl="0">
              <a:lnSpc>
                <a:spcPct val="100000"/>
              </a:lnSpc>
              <a:spcBef>
                <a:spcPts val="0"/>
              </a:spcBef>
              <a:spcAft>
                <a:spcPts val="0"/>
              </a:spcAft>
              <a:buAutoNum type="arabicParenR"/>
            </a:pPr>
            <a:r>
              <a:rPr lang="es" dirty="0"/>
              <a:t> neighborhood_washington heights</a:t>
            </a:r>
          </a:p>
          <a:p>
            <a:pPr marL="228600" lvl="0" indent="-228600" algn="l" rtl="0">
              <a:lnSpc>
                <a:spcPct val="100000"/>
              </a:lnSpc>
              <a:spcBef>
                <a:spcPts val="0"/>
              </a:spcBef>
              <a:spcAft>
                <a:spcPts val="0"/>
              </a:spcAft>
              <a:buAutoNum type="arabicParenR"/>
            </a:pPr>
            <a:r>
              <a:rPr lang="es" dirty="0"/>
              <a:t>neighborhood_harlem</a:t>
            </a:r>
          </a:p>
          <a:p>
            <a:pPr marL="228600" lvl="0" indent="-228600" algn="l" rtl="0">
              <a:lnSpc>
                <a:spcPct val="100000"/>
              </a:lnSpc>
              <a:spcBef>
                <a:spcPts val="0"/>
              </a:spcBef>
              <a:spcAft>
                <a:spcPts val="0"/>
              </a:spcAft>
              <a:buAutoNum type="arabicParenR"/>
            </a:pPr>
            <a:r>
              <a:rPr lang="es" dirty="0"/>
              <a:t>neighborhood_morningside heights	</a:t>
            </a:r>
            <a:endParaRPr dirty="0"/>
          </a:p>
        </p:txBody>
      </p:sp>
      <p:sp>
        <p:nvSpPr>
          <p:cNvPr id="2666" name="Google Shape;266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53</a:t>
            </a:fld>
            <a:endParaRPr/>
          </a:p>
        </p:txBody>
      </p:sp>
      <p:pic>
        <p:nvPicPr>
          <p:cNvPr id="2667" name="Google Shape;2667;p70"/>
          <p:cNvPicPr preferRelativeResize="0"/>
          <p:nvPr/>
        </p:nvPicPr>
        <p:blipFill>
          <a:blip r:embed="rId3">
            <a:alphaModFix/>
          </a:blip>
          <a:stretch>
            <a:fillRect/>
          </a:stretch>
        </p:blipFill>
        <p:spPr>
          <a:xfrm>
            <a:off x="0" y="3583599"/>
            <a:ext cx="9144001" cy="770050"/>
          </a:xfrm>
          <a:prstGeom prst="rect">
            <a:avLst/>
          </a:prstGeom>
          <a:noFill/>
          <a:ln>
            <a:noFill/>
          </a:ln>
        </p:spPr>
      </p:pic>
      <p:pic>
        <p:nvPicPr>
          <p:cNvPr id="2668" name="Google Shape;2668;p70"/>
          <p:cNvPicPr preferRelativeResize="0"/>
          <p:nvPr/>
        </p:nvPicPr>
        <p:blipFill>
          <a:blip r:embed="rId4">
            <a:alphaModFix/>
          </a:blip>
          <a:stretch>
            <a:fillRect/>
          </a:stretch>
        </p:blipFill>
        <p:spPr>
          <a:xfrm>
            <a:off x="0" y="4297850"/>
            <a:ext cx="9144000" cy="990000"/>
          </a:xfrm>
          <a:prstGeom prst="rect">
            <a:avLst/>
          </a:prstGeom>
          <a:noFill/>
          <a:ln>
            <a:noFill/>
          </a:ln>
        </p:spPr>
      </p:pic>
      <p:pic>
        <p:nvPicPr>
          <p:cNvPr id="2" name="Picture 1">
            <a:extLst>
              <a:ext uri="{FF2B5EF4-FFF2-40B4-BE49-F238E27FC236}">
                <a16:creationId xmlns:a16="http://schemas.microsoft.com/office/drawing/2014/main" id="{89481696-6A2B-40B3-8EEA-9FE336099AC1}"/>
              </a:ext>
            </a:extLst>
          </p:cNvPr>
          <p:cNvPicPr>
            <a:picLocks noChangeAspect="1"/>
          </p:cNvPicPr>
          <p:nvPr/>
        </p:nvPicPr>
        <p:blipFill>
          <a:blip r:embed="rId5"/>
          <a:stretch>
            <a:fillRect/>
          </a:stretch>
        </p:blipFill>
        <p:spPr>
          <a:xfrm>
            <a:off x="3124105" y="1136955"/>
            <a:ext cx="2577256" cy="680840"/>
          </a:xfrm>
          <a:prstGeom prst="rect">
            <a:avLst/>
          </a:prstGeom>
        </p:spPr>
      </p:pic>
      <p:sp>
        <p:nvSpPr>
          <p:cNvPr id="9" name="Google Shape;2665;p70">
            <a:extLst>
              <a:ext uri="{FF2B5EF4-FFF2-40B4-BE49-F238E27FC236}">
                <a16:creationId xmlns:a16="http://schemas.microsoft.com/office/drawing/2014/main" id="{0AE88A9B-9A64-480F-B7B3-4432792D48E8}"/>
              </a:ext>
            </a:extLst>
          </p:cNvPr>
          <p:cNvSpPr txBox="1">
            <a:spLocks/>
          </p:cNvSpPr>
          <p:nvPr/>
        </p:nvSpPr>
        <p:spPr>
          <a:xfrm>
            <a:off x="5904081" y="872166"/>
            <a:ext cx="3308830" cy="248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1pPr>
            <a:lvl2pPr marL="914400" marR="0" lvl="1"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2pPr>
            <a:lvl3pPr marL="1371600" marR="0" lvl="2"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3pPr>
            <a:lvl4pPr marL="1828800" marR="0" lvl="3"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4pPr>
            <a:lvl5pPr marL="2286000" marR="0" lvl="4"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5pPr>
            <a:lvl6pPr marL="2743200" marR="0" lvl="5"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6pPr>
            <a:lvl7pPr marL="3200400" marR="0" lvl="6"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7pPr>
            <a:lvl8pPr marL="3657600" marR="0" lvl="7" indent="-304800" algn="l" rtl="0">
              <a:lnSpc>
                <a:spcPct val="115000"/>
              </a:lnSpc>
              <a:spcBef>
                <a:spcPts val="1600"/>
              </a:spcBef>
              <a:spcAft>
                <a:spcPts val="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8pPr>
            <a:lvl9pPr marL="4114800" marR="0" lvl="8" indent="-304800" algn="l" rtl="0">
              <a:lnSpc>
                <a:spcPct val="115000"/>
              </a:lnSpc>
              <a:spcBef>
                <a:spcPts val="1600"/>
              </a:spcBef>
              <a:spcAft>
                <a:spcPts val="1600"/>
              </a:spcAft>
              <a:buClr>
                <a:schemeClr val="lt1"/>
              </a:buClr>
              <a:buSzPts val="1200"/>
              <a:buFont typeface="Lato Light"/>
              <a:buChar char="■"/>
              <a:defRPr sz="1200" b="0" i="0" u="none" strike="noStrike" cap="none">
                <a:solidFill>
                  <a:schemeClr val="lt1"/>
                </a:solidFill>
                <a:latin typeface="Lato Light"/>
                <a:ea typeface="Lato Light"/>
                <a:cs typeface="Lato Light"/>
                <a:sym typeface="Lato Light"/>
              </a:defRPr>
            </a:lvl9pPr>
          </a:lstStyle>
          <a:p>
            <a:pPr marL="0" indent="0">
              <a:lnSpc>
                <a:spcPct val="100000"/>
              </a:lnSpc>
              <a:buFont typeface="Lato Light"/>
              <a:buNone/>
            </a:pPr>
            <a:r>
              <a:rPr lang="en-US" u="sng" dirty="0"/>
              <a:t>Top 5 strong negative influencers</a:t>
            </a:r>
            <a:r>
              <a:rPr lang="en-US" dirty="0"/>
              <a:t>							</a:t>
            </a:r>
          </a:p>
          <a:p>
            <a:pPr marL="228600" indent="-228600">
              <a:lnSpc>
                <a:spcPct val="100000"/>
              </a:lnSpc>
              <a:buFont typeface="Lato Light"/>
              <a:buAutoNum type="arabicParenR"/>
            </a:pPr>
            <a:r>
              <a:rPr lang="en-US" dirty="0" err="1"/>
              <a:t>Number_of_reviews_unreviewed</a:t>
            </a:r>
            <a:endParaRPr lang="en-US" dirty="0"/>
          </a:p>
          <a:p>
            <a:pPr marL="228600" indent="-228600">
              <a:lnSpc>
                <a:spcPct val="100000"/>
              </a:lnSpc>
              <a:buFont typeface="Lato Light"/>
              <a:buAutoNum type="arabicParenR"/>
            </a:pPr>
            <a:r>
              <a:rPr lang="en-US" dirty="0" err="1"/>
              <a:t>Neighborhood_group_Brooklyn</a:t>
            </a:r>
            <a:endParaRPr lang="en-US" dirty="0"/>
          </a:p>
          <a:p>
            <a:pPr marL="228600" indent="-228600">
              <a:lnSpc>
                <a:spcPct val="100000"/>
              </a:lnSpc>
              <a:buFont typeface="Lato Light"/>
              <a:buAutoNum type="arabicParenR"/>
            </a:pPr>
            <a:r>
              <a:rPr lang="en-US" dirty="0" err="1"/>
              <a:t>Neighborhood_midtown</a:t>
            </a:r>
            <a:endParaRPr lang="en-US" dirty="0"/>
          </a:p>
          <a:p>
            <a:pPr marL="228600" indent="-228600">
              <a:lnSpc>
                <a:spcPct val="100000"/>
              </a:lnSpc>
              <a:buFont typeface="Lato Light"/>
              <a:buAutoNum type="arabicParenR"/>
            </a:pPr>
            <a:r>
              <a:rPr lang="en-US" dirty="0"/>
              <a:t>Availability_365_available_whole_year</a:t>
            </a:r>
          </a:p>
          <a:p>
            <a:pPr marL="228600" indent="-228600">
              <a:lnSpc>
                <a:spcPct val="100000"/>
              </a:lnSpc>
              <a:buFont typeface="Lato Light"/>
              <a:buAutoNum type="arabicParenR"/>
            </a:pPr>
            <a:r>
              <a:rPr lang="en-US" dirty="0" err="1"/>
              <a:t>Neighborhood_group_manhattan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Random forest Regressor &amp; SVM Regressor</a:t>
            </a:r>
            <a:endParaRPr/>
          </a:p>
        </p:txBody>
      </p:sp>
      <p:sp>
        <p:nvSpPr>
          <p:cNvPr id="2674" name="Google Shape;2674;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s" sz="2000"/>
              <a:t>What is RMSE?</a:t>
            </a:r>
            <a:br>
              <a:rPr lang="es" sz="2000"/>
            </a:br>
            <a:endParaRPr sz="2000"/>
          </a:p>
          <a:p>
            <a:pPr marL="457200" lvl="0" indent="-355600" algn="l" rtl="0">
              <a:spcBef>
                <a:spcPts val="0"/>
              </a:spcBef>
              <a:spcAft>
                <a:spcPts val="0"/>
              </a:spcAft>
              <a:buSzPts val="2000"/>
              <a:buChar char="★"/>
            </a:pPr>
            <a:r>
              <a:rPr lang="es" sz="2000"/>
              <a:t>RMSE for our dataset = 66.05799438835079</a:t>
            </a:r>
            <a:br>
              <a:rPr lang="es" sz="2000"/>
            </a:br>
            <a:endParaRPr sz="2000"/>
          </a:p>
          <a:p>
            <a:pPr marL="457200" lvl="0" indent="-355600" algn="l" rtl="0">
              <a:spcBef>
                <a:spcPts val="0"/>
              </a:spcBef>
              <a:spcAft>
                <a:spcPts val="0"/>
              </a:spcAft>
              <a:buSzPts val="2000"/>
              <a:buChar char="★"/>
            </a:pPr>
            <a:r>
              <a:rPr lang="es" sz="2000"/>
              <a:t>What is MAE?</a:t>
            </a:r>
            <a:br>
              <a:rPr lang="es" sz="2000"/>
            </a:br>
            <a:endParaRPr sz="2000"/>
          </a:p>
          <a:p>
            <a:pPr marL="457200" lvl="0" indent="-355600" algn="l" rtl="0">
              <a:spcBef>
                <a:spcPts val="0"/>
              </a:spcBef>
              <a:spcAft>
                <a:spcPts val="0"/>
              </a:spcAft>
              <a:buSzPts val="2000"/>
              <a:buChar char="★"/>
            </a:pPr>
            <a:r>
              <a:rPr lang="es" sz="2000"/>
              <a:t>MAE for our dataset = 43.06709592277255</a:t>
            </a:r>
            <a:br>
              <a:rPr lang="es" sz="2000"/>
            </a:br>
            <a:endParaRPr sz="2000"/>
          </a:p>
          <a:p>
            <a:pPr marL="457200" lvl="0" indent="-355600" algn="l" rtl="0">
              <a:spcBef>
                <a:spcPts val="0"/>
              </a:spcBef>
              <a:spcAft>
                <a:spcPts val="0"/>
              </a:spcAft>
              <a:buSzPts val="2000"/>
              <a:buChar char="★"/>
            </a:pPr>
            <a:r>
              <a:rPr lang="es" sz="2000"/>
              <a:t>SVM Regressor</a:t>
            </a:r>
            <a:endParaRPr sz="2000"/>
          </a:p>
        </p:txBody>
      </p:sp>
      <p:sp>
        <p:nvSpPr>
          <p:cNvPr id="2675" name="Google Shape;2675;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2680" name="Google Shape;268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residual analysis</a:t>
            </a:r>
            <a:endParaRPr/>
          </a:p>
        </p:txBody>
      </p:sp>
      <p:sp>
        <p:nvSpPr>
          <p:cNvPr id="2681" name="Google Shape;2681;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55</a:t>
            </a:fld>
            <a:endParaRPr/>
          </a:p>
        </p:txBody>
      </p:sp>
      <p:pic>
        <p:nvPicPr>
          <p:cNvPr id="2682" name="Google Shape;2682;p72"/>
          <p:cNvPicPr preferRelativeResize="0"/>
          <p:nvPr/>
        </p:nvPicPr>
        <p:blipFill>
          <a:blip r:embed="rId3">
            <a:alphaModFix/>
          </a:blip>
          <a:stretch>
            <a:fillRect/>
          </a:stretch>
        </p:blipFill>
        <p:spPr>
          <a:xfrm>
            <a:off x="0" y="1416475"/>
            <a:ext cx="4852001" cy="2310575"/>
          </a:xfrm>
          <a:prstGeom prst="rect">
            <a:avLst/>
          </a:prstGeom>
          <a:noFill/>
          <a:ln>
            <a:noFill/>
          </a:ln>
        </p:spPr>
      </p:pic>
      <p:pic>
        <p:nvPicPr>
          <p:cNvPr id="2683" name="Google Shape;2683;p72"/>
          <p:cNvPicPr preferRelativeResize="0"/>
          <p:nvPr/>
        </p:nvPicPr>
        <p:blipFill>
          <a:blip r:embed="rId4">
            <a:alphaModFix/>
          </a:blip>
          <a:stretch>
            <a:fillRect/>
          </a:stretch>
        </p:blipFill>
        <p:spPr>
          <a:xfrm>
            <a:off x="5040075" y="1394250"/>
            <a:ext cx="4103925" cy="2355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88" name="Google Shape;2688;p73"/>
          <p:cNvSpPr txBox="1">
            <a:spLocks noGrp="1"/>
          </p:cNvSpPr>
          <p:nvPr>
            <p:ph type="ctrTitle"/>
          </p:nvPr>
        </p:nvSpPr>
        <p:spPr>
          <a:xfrm>
            <a:off x="2638350" y="1384377"/>
            <a:ext cx="3886800" cy="165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400">
                <a:solidFill>
                  <a:schemeClr val="accent1"/>
                </a:solidFill>
              </a:rPr>
              <a:t>THANK YOU</a:t>
            </a:r>
            <a:endParaRPr sz="4400">
              <a:solidFill>
                <a:schemeClr val="accent1"/>
              </a:solidFill>
            </a:endParaRPr>
          </a:p>
          <a:p>
            <a:pPr marL="0" lvl="0" indent="0" algn="ctr" rtl="0">
              <a:spcBef>
                <a:spcPts val="0"/>
              </a:spcBef>
              <a:spcAft>
                <a:spcPts val="0"/>
              </a:spcAft>
              <a:buNone/>
            </a:pPr>
            <a:r>
              <a:rPr lang="es" sz="4400">
                <a:solidFill>
                  <a:schemeClr val="accent1"/>
                </a:solidFill>
              </a:rPr>
              <a:t>QUESTIONS?</a:t>
            </a:r>
            <a:endParaRPr sz="4400">
              <a:solidFill>
                <a:schemeClr val="accent1"/>
              </a:solidFill>
            </a:endParaRPr>
          </a:p>
        </p:txBody>
      </p:sp>
      <p:pic>
        <p:nvPicPr>
          <p:cNvPr id="2689" name="Google Shape;2689;p73"/>
          <p:cNvPicPr preferRelativeResize="0"/>
          <p:nvPr/>
        </p:nvPicPr>
        <p:blipFill>
          <a:blip r:embed="rId3">
            <a:alphaModFix/>
          </a:blip>
          <a:stretch>
            <a:fillRect/>
          </a:stretch>
        </p:blipFill>
        <p:spPr>
          <a:xfrm>
            <a:off x="167550" y="2361450"/>
            <a:ext cx="2557149" cy="2666224"/>
          </a:xfrm>
          <a:prstGeom prst="rect">
            <a:avLst/>
          </a:prstGeom>
          <a:noFill/>
          <a:ln>
            <a:noFill/>
          </a:ln>
        </p:spPr>
      </p:pic>
      <p:pic>
        <p:nvPicPr>
          <p:cNvPr id="2690" name="Google Shape;2690;p73"/>
          <p:cNvPicPr preferRelativeResize="0"/>
          <p:nvPr/>
        </p:nvPicPr>
        <p:blipFill>
          <a:blip r:embed="rId4">
            <a:alphaModFix/>
          </a:blip>
          <a:stretch>
            <a:fillRect/>
          </a:stretch>
        </p:blipFill>
        <p:spPr>
          <a:xfrm>
            <a:off x="2783100" y="273176"/>
            <a:ext cx="3577800" cy="925900"/>
          </a:xfrm>
          <a:prstGeom prst="rect">
            <a:avLst/>
          </a:prstGeom>
          <a:noFill/>
          <a:ln>
            <a:noFill/>
          </a:ln>
        </p:spPr>
      </p:pic>
      <p:pic>
        <p:nvPicPr>
          <p:cNvPr id="2691" name="Google Shape;2691;p73"/>
          <p:cNvPicPr preferRelativeResize="0"/>
          <p:nvPr/>
        </p:nvPicPr>
        <p:blipFill rotWithShape="1">
          <a:blip r:embed="rId5">
            <a:alphaModFix/>
          </a:blip>
          <a:srcRect r="7252"/>
          <a:stretch/>
        </p:blipFill>
        <p:spPr>
          <a:xfrm>
            <a:off x="6687150" y="2615127"/>
            <a:ext cx="2216624" cy="229749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pic>
        <p:nvPicPr>
          <p:cNvPr id="2696" name="Google Shape;2696;p74">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Summary ACross all of New York CiTy Listings</a:t>
            </a:r>
            <a:endParaRPr/>
          </a:p>
        </p:txBody>
      </p:sp>
      <p:sp>
        <p:nvSpPr>
          <p:cNvPr id="1109" name="Google Shape;1109;p23"/>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sz="1400"/>
              <a:t>Listings:</a:t>
            </a:r>
            <a:endParaRPr sz="1400"/>
          </a:p>
          <a:p>
            <a:pPr marL="914400" lvl="1" indent="-317500" algn="l" rtl="0">
              <a:spcBef>
                <a:spcPts val="0"/>
              </a:spcBef>
              <a:spcAft>
                <a:spcPts val="0"/>
              </a:spcAft>
              <a:buSzPts val="1400"/>
              <a:buChar char="○"/>
            </a:pPr>
            <a:r>
              <a:rPr lang="es" sz="1400"/>
              <a:t>49,603 total listings</a:t>
            </a:r>
            <a:endParaRPr sz="1400"/>
          </a:p>
          <a:p>
            <a:pPr marL="914400" lvl="1" indent="-317500" algn="l" rtl="0">
              <a:spcBef>
                <a:spcPts val="0"/>
              </a:spcBef>
              <a:spcAft>
                <a:spcPts val="0"/>
              </a:spcAft>
              <a:buSzPts val="1400"/>
              <a:buChar char="○"/>
            </a:pPr>
            <a:r>
              <a:rPr lang="es" sz="1400"/>
              <a:t>Manhattan: 21,354</a:t>
            </a:r>
            <a:endParaRPr sz="1400"/>
          </a:p>
          <a:p>
            <a:pPr marL="914400" lvl="1" indent="-317500" algn="l" rtl="0">
              <a:spcBef>
                <a:spcPts val="0"/>
              </a:spcBef>
              <a:spcAft>
                <a:spcPts val="0"/>
              </a:spcAft>
              <a:buSzPts val="1400"/>
              <a:buChar char="○"/>
            </a:pPr>
            <a:r>
              <a:rPr lang="es" sz="1400"/>
              <a:t>Brooklyn: 19,973</a:t>
            </a:r>
            <a:endParaRPr sz="1400"/>
          </a:p>
          <a:p>
            <a:pPr marL="914400" lvl="1" indent="-317500" algn="l" rtl="0">
              <a:spcBef>
                <a:spcPts val="0"/>
              </a:spcBef>
              <a:spcAft>
                <a:spcPts val="0"/>
              </a:spcAft>
              <a:buSzPts val="1400"/>
              <a:buChar char="○"/>
            </a:pPr>
            <a:r>
              <a:rPr lang="es" sz="1400"/>
              <a:t>Queens: 6,139</a:t>
            </a:r>
            <a:endParaRPr sz="1400"/>
          </a:p>
          <a:p>
            <a:pPr marL="914400" lvl="1" indent="-317500" algn="l" rtl="0">
              <a:spcBef>
                <a:spcPts val="0"/>
              </a:spcBef>
              <a:spcAft>
                <a:spcPts val="0"/>
              </a:spcAft>
              <a:buSzPts val="1400"/>
              <a:buChar char="○"/>
            </a:pPr>
            <a:r>
              <a:rPr lang="es" sz="1400"/>
              <a:t>Bronx: 1,228</a:t>
            </a:r>
            <a:endParaRPr sz="1400"/>
          </a:p>
          <a:p>
            <a:pPr marL="914400" lvl="1" indent="-317500" algn="l" rtl="0">
              <a:spcBef>
                <a:spcPts val="0"/>
              </a:spcBef>
              <a:spcAft>
                <a:spcPts val="0"/>
              </a:spcAft>
              <a:buSzPts val="1400"/>
              <a:buChar char="○"/>
            </a:pPr>
            <a:r>
              <a:rPr lang="es" sz="1400"/>
              <a:t>Staten Island: 369</a:t>
            </a:r>
            <a:endParaRPr sz="1400"/>
          </a:p>
          <a:p>
            <a:pPr marL="0" lvl="0" indent="0" algn="l" rtl="0">
              <a:spcBef>
                <a:spcPts val="1600"/>
              </a:spcBef>
              <a:spcAft>
                <a:spcPts val="1600"/>
              </a:spcAft>
              <a:buNone/>
            </a:pPr>
            <a:endParaRPr sz="1400"/>
          </a:p>
        </p:txBody>
      </p:sp>
      <p:sp>
        <p:nvSpPr>
          <p:cNvPr id="1110" name="Google Shape;111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6</a:t>
            </a:fld>
            <a:endParaRPr/>
          </a:p>
        </p:txBody>
      </p:sp>
      <p:sp>
        <p:nvSpPr>
          <p:cNvPr id="1111" name="Google Shape;1111;p23"/>
          <p:cNvSpPr txBox="1">
            <a:spLocks noGrp="1"/>
          </p:cNvSpPr>
          <p:nvPr>
            <p:ph type="body" idx="1"/>
          </p:nvPr>
        </p:nvSpPr>
        <p:spPr>
          <a:xfrm>
            <a:off x="4407000" y="1171500"/>
            <a:ext cx="4359000" cy="3364800"/>
          </a:xfrm>
          <a:prstGeom prst="rect">
            <a:avLst/>
          </a:prstGeom>
          <a:solidFill>
            <a:srgbClr val="F3F3F3"/>
          </a:solidFill>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1600"/>
              </a:spcAft>
              <a:buNone/>
            </a:pPr>
            <a:endParaRPr sz="1400"/>
          </a:p>
        </p:txBody>
      </p:sp>
      <p:pic>
        <p:nvPicPr>
          <p:cNvPr id="1112" name="Google Shape;1112;p23"/>
          <p:cNvPicPr preferRelativeResize="0"/>
          <p:nvPr/>
        </p:nvPicPr>
        <p:blipFill>
          <a:blip r:embed="rId3">
            <a:alphaModFix/>
          </a:blip>
          <a:stretch>
            <a:fillRect/>
          </a:stretch>
        </p:blipFill>
        <p:spPr>
          <a:xfrm>
            <a:off x="4407000" y="1171500"/>
            <a:ext cx="4210771" cy="336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Summary ACross all of New York CiTy Listings</a:t>
            </a:r>
            <a:endParaRPr/>
          </a:p>
        </p:txBody>
      </p:sp>
      <p:sp>
        <p:nvSpPr>
          <p:cNvPr id="1118" name="Google Shape;1118;p24"/>
          <p:cNvSpPr txBox="1">
            <a:spLocks noGrp="1"/>
          </p:cNvSpPr>
          <p:nvPr>
            <p:ph type="body" idx="1"/>
          </p:nvPr>
        </p:nvSpPr>
        <p:spPr>
          <a:xfrm>
            <a:off x="54175" y="1171500"/>
            <a:ext cx="3391200" cy="336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sz="1400"/>
              <a:t>Hosts:</a:t>
            </a:r>
            <a:endParaRPr sz="1400"/>
          </a:p>
          <a:p>
            <a:pPr marL="914400" lvl="1" indent="-317500" algn="l" rtl="0">
              <a:spcBef>
                <a:spcPts val="0"/>
              </a:spcBef>
              <a:spcAft>
                <a:spcPts val="0"/>
              </a:spcAft>
              <a:buSzPts val="1400"/>
              <a:buChar char="○"/>
            </a:pPr>
            <a:r>
              <a:rPr lang="es" sz="1400"/>
              <a:t>36,877 total in NYC</a:t>
            </a:r>
            <a:endParaRPr sz="1400"/>
          </a:p>
          <a:p>
            <a:pPr marL="457200" lvl="0" indent="-317500" algn="l" rtl="0">
              <a:spcBef>
                <a:spcPts val="0"/>
              </a:spcBef>
              <a:spcAft>
                <a:spcPts val="0"/>
              </a:spcAft>
              <a:buSzPts val="1400"/>
              <a:buChar char="★"/>
            </a:pPr>
            <a:r>
              <a:rPr lang="es" sz="1400"/>
              <a:t>Top 20  shown is figure:</a:t>
            </a:r>
            <a:endParaRPr sz="1400"/>
          </a:p>
          <a:p>
            <a:pPr marL="914400" lvl="1" indent="-317500" algn="l" rtl="0">
              <a:spcBef>
                <a:spcPts val="0"/>
              </a:spcBef>
              <a:spcAft>
                <a:spcPts val="0"/>
              </a:spcAft>
              <a:buSzPts val="1400"/>
              <a:buChar char="○"/>
            </a:pPr>
            <a:r>
              <a:rPr lang="es" sz="1400"/>
              <a:t>the majority of these top 20 are also the top hosts by count in Manhattan</a:t>
            </a:r>
            <a:endParaRPr sz="1400"/>
          </a:p>
          <a:p>
            <a:pPr marL="914400" lvl="1" indent="-317500" algn="l" rtl="0">
              <a:spcBef>
                <a:spcPts val="0"/>
              </a:spcBef>
              <a:spcAft>
                <a:spcPts val="0"/>
              </a:spcAft>
              <a:buSzPts val="1400"/>
              <a:buChar char="○"/>
            </a:pPr>
            <a:r>
              <a:rPr lang="es" sz="1400"/>
              <a:t>Host 7503642: #14 in NYC, #1 in Brooklyn</a:t>
            </a:r>
            <a:endParaRPr sz="1400"/>
          </a:p>
          <a:p>
            <a:pPr marL="914400" lvl="1" indent="-317500" algn="l" rtl="0">
              <a:spcBef>
                <a:spcPts val="0"/>
              </a:spcBef>
              <a:spcAft>
                <a:spcPts val="0"/>
              </a:spcAft>
              <a:buSzPts val="1400"/>
              <a:buChar char="○"/>
            </a:pPr>
            <a:r>
              <a:rPr lang="es" sz="1400"/>
              <a:t>Host 19303369 has 59 listings total with 15 in Brooklyn (#13) and 37 in Queens (#2)</a:t>
            </a:r>
            <a:endParaRPr sz="1400"/>
          </a:p>
          <a:p>
            <a:pPr marL="0" lvl="0" indent="0" algn="l" rtl="0">
              <a:spcBef>
                <a:spcPts val="1600"/>
              </a:spcBef>
              <a:spcAft>
                <a:spcPts val="1600"/>
              </a:spcAft>
              <a:buNone/>
            </a:pPr>
            <a:endParaRPr sz="1400"/>
          </a:p>
        </p:txBody>
      </p:sp>
      <p:sp>
        <p:nvSpPr>
          <p:cNvPr id="1119" name="Google Shape;111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7</a:t>
            </a:fld>
            <a:endParaRPr/>
          </a:p>
        </p:txBody>
      </p:sp>
      <p:pic>
        <p:nvPicPr>
          <p:cNvPr id="1120" name="Google Shape;1120;p24"/>
          <p:cNvPicPr preferRelativeResize="0"/>
          <p:nvPr/>
        </p:nvPicPr>
        <p:blipFill>
          <a:blip r:embed="rId3">
            <a:alphaModFix/>
          </a:blip>
          <a:stretch>
            <a:fillRect/>
          </a:stretch>
        </p:blipFill>
        <p:spPr>
          <a:xfrm>
            <a:off x="3600475" y="1171500"/>
            <a:ext cx="5165524" cy="360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Summary ACross all of New York CiTy Listings</a:t>
            </a:r>
            <a:endParaRPr/>
          </a:p>
        </p:txBody>
      </p:sp>
      <p:sp>
        <p:nvSpPr>
          <p:cNvPr id="1126" name="Google Shape;1126;p25"/>
          <p:cNvSpPr txBox="1">
            <a:spLocks noGrp="1"/>
          </p:cNvSpPr>
          <p:nvPr>
            <p:ph type="body" idx="1"/>
          </p:nvPr>
        </p:nvSpPr>
        <p:spPr>
          <a:xfrm>
            <a:off x="54175" y="1171500"/>
            <a:ext cx="8520600" cy="639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sz="1400"/>
              <a:t>Average price per night: $130.58, maximum: $500.00, minimum : $0.00 </a:t>
            </a:r>
            <a:endParaRPr sz="1400"/>
          </a:p>
          <a:p>
            <a:pPr marL="457200" lvl="0" indent="-317500" algn="l" rtl="0">
              <a:spcBef>
                <a:spcPts val="0"/>
              </a:spcBef>
              <a:spcAft>
                <a:spcPts val="0"/>
              </a:spcAft>
              <a:buSzPts val="1400"/>
              <a:buChar char="★"/>
            </a:pPr>
            <a:r>
              <a:rPr lang="es" sz="1400"/>
              <a:t>75% of listings are priced between $67.00 &amp; $170.00</a:t>
            </a:r>
            <a:endParaRPr sz="1400"/>
          </a:p>
        </p:txBody>
      </p:sp>
      <p:sp>
        <p:nvSpPr>
          <p:cNvPr id="1127" name="Google Shape;112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8</a:t>
            </a:fld>
            <a:endParaRPr/>
          </a:p>
        </p:txBody>
      </p:sp>
      <p:sp>
        <p:nvSpPr>
          <p:cNvPr id="1128" name="Google Shape;1128;p25"/>
          <p:cNvSpPr txBox="1">
            <a:spLocks noGrp="1"/>
          </p:cNvSpPr>
          <p:nvPr>
            <p:ph type="body" idx="1"/>
          </p:nvPr>
        </p:nvSpPr>
        <p:spPr>
          <a:xfrm>
            <a:off x="727100" y="1810800"/>
            <a:ext cx="7745100" cy="3150900"/>
          </a:xfrm>
          <a:prstGeom prst="rect">
            <a:avLst/>
          </a:prstGeom>
          <a:solidFill>
            <a:srgbClr val="F3F3F3"/>
          </a:solidFill>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1600"/>
              </a:spcAft>
              <a:buNone/>
            </a:pPr>
            <a:endParaRPr sz="1400"/>
          </a:p>
        </p:txBody>
      </p:sp>
      <p:pic>
        <p:nvPicPr>
          <p:cNvPr id="1129" name="Google Shape;1129;p25"/>
          <p:cNvPicPr preferRelativeResize="0"/>
          <p:nvPr/>
        </p:nvPicPr>
        <p:blipFill>
          <a:blip r:embed="rId3">
            <a:alphaModFix/>
          </a:blip>
          <a:stretch>
            <a:fillRect/>
          </a:stretch>
        </p:blipFill>
        <p:spPr>
          <a:xfrm>
            <a:off x="727100" y="2042820"/>
            <a:ext cx="7745350" cy="27753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Summary ACross all of New York CiTy Listings</a:t>
            </a:r>
            <a:endParaRPr dirty="0"/>
          </a:p>
        </p:txBody>
      </p:sp>
      <p:sp>
        <p:nvSpPr>
          <p:cNvPr id="1135" name="Google Shape;1135;p26"/>
          <p:cNvSpPr txBox="1">
            <a:spLocks noGrp="1"/>
          </p:cNvSpPr>
          <p:nvPr>
            <p:ph type="body" idx="1"/>
          </p:nvPr>
        </p:nvSpPr>
        <p:spPr>
          <a:xfrm>
            <a:off x="54175" y="1171500"/>
            <a:ext cx="8520600" cy="639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sz="1400" dirty="0"/>
              <a:t>Neighborhoods</a:t>
            </a:r>
            <a:endParaRPr sz="1400" dirty="0"/>
          </a:p>
          <a:p>
            <a:pPr marL="914400" lvl="1" indent="-317500" algn="l" rtl="0">
              <a:spcBef>
                <a:spcPts val="0"/>
              </a:spcBef>
              <a:spcAft>
                <a:spcPts val="0"/>
              </a:spcAft>
              <a:buSzPts val="1400"/>
              <a:buChar char="○"/>
            </a:pPr>
            <a:r>
              <a:rPr lang="es" sz="1400" dirty="0"/>
              <a:t>Top 10 Neighborhoods in all of NYC: </a:t>
            </a:r>
            <a:endParaRPr sz="1400" dirty="0"/>
          </a:p>
          <a:p>
            <a:pPr marL="914400" lvl="1" indent="-317500" algn="l" rtl="0">
              <a:spcBef>
                <a:spcPts val="0"/>
              </a:spcBef>
              <a:spcAft>
                <a:spcPts val="0"/>
              </a:spcAft>
              <a:buSzPts val="1400"/>
              <a:buChar char="○"/>
            </a:pPr>
            <a:r>
              <a:rPr lang="es" sz="1400" dirty="0"/>
              <a:t>Midtown highest prices, lowest number of listings in top 10</a:t>
            </a:r>
            <a:endParaRPr sz="1400" dirty="0"/>
          </a:p>
          <a:p>
            <a:pPr marL="914400" lvl="1" indent="-317500" algn="l" rtl="0">
              <a:spcBef>
                <a:spcPts val="0"/>
              </a:spcBef>
              <a:spcAft>
                <a:spcPts val="0"/>
              </a:spcAft>
              <a:buSzPts val="1400"/>
              <a:buChar char="○"/>
            </a:pPr>
            <a:r>
              <a:rPr lang="es" sz="1400" dirty="0"/>
              <a:t>Bedford-Stuyvesant is nearly tied for top list count and is almost tied for lowest prices</a:t>
            </a:r>
            <a:endParaRPr sz="1400" dirty="0"/>
          </a:p>
        </p:txBody>
      </p:sp>
      <p:sp>
        <p:nvSpPr>
          <p:cNvPr id="1136" name="Google Shape;113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9</a:t>
            </a:fld>
            <a:endParaRPr/>
          </a:p>
        </p:txBody>
      </p:sp>
      <p:sp>
        <p:nvSpPr>
          <p:cNvPr id="1137" name="Google Shape;1137;p26"/>
          <p:cNvSpPr txBox="1">
            <a:spLocks noGrp="1"/>
          </p:cNvSpPr>
          <p:nvPr>
            <p:ph type="body" idx="1"/>
          </p:nvPr>
        </p:nvSpPr>
        <p:spPr>
          <a:xfrm>
            <a:off x="54175" y="2286225"/>
            <a:ext cx="9035650" cy="2652300"/>
          </a:xfrm>
          <a:prstGeom prst="rect">
            <a:avLst/>
          </a:prstGeom>
          <a:solidFill>
            <a:srgbClr val="F3F3F3"/>
          </a:solidFill>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600"/>
              </a:spcBef>
              <a:spcAft>
                <a:spcPts val="1600"/>
              </a:spcAft>
              <a:buNone/>
            </a:pPr>
            <a:endParaRPr sz="1400"/>
          </a:p>
        </p:txBody>
      </p:sp>
      <p:pic>
        <p:nvPicPr>
          <p:cNvPr id="1138" name="Google Shape;1138;p26"/>
          <p:cNvPicPr preferRelativeResize="0"/>
          <p:nvPr/>
        </p:nvPicPr>
        <p:blipFill>
          <a:blip r:embed="rId3">
            <a:alphaModFix/>
          </a:blip>
          <a:stretch>
            <a:fillRect/>
          </a:stretch>
        </p:blipFill>
        <p:spPr>
          <a:xfrm>
            <a:off x="194247" y="2445967"/>
            <a:ext cx="5804282" cy="2288267"/>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CFA92A49-1D34-4DBE-AD00-3E942760E1FD}"/>
              </a:ext>
            </a:extLst>
          </p:cNvPr>
          <p:cNvPicPr>
            <a:picLocks noChangeAspect="1"/>
          </p:cNvPicPr>
          <p:nvPr/>
        </p:nvPicPr>
        <p:blipFill>
          <a:blip r:embed="rId4"/>
          <a:stretch>
            <a:fillRect/>
          </a:stretch>
        </p:blipFill>
        <p:spPr>
          <a:xfrm>
            <a:off x="6138601" y="2286225"/>
            <a:ext cx="2652300" cy="2652300"/>
          </a:xfrm>
          <a:prstGeom prst="rect">
            <a:avLst/>
          </a:prstGeom>
        </p:spPr>
      </p:pic>
    </p:spTree>
  </p:cSld>
  <p:clrMapOvr>
    <a:masterClrMapping/>
  </p:clrMapOvr>
</p:sld>
</file>

<file path=ppt/theme/theme1.xml><?xml version="1.0" encoding="utf-8"?>
<a:theme xmlns:a="http://schemas.openxmlformats.org/drawingml/2006/main" name="Meeting Template">
  <a:themeElements>
    <a:clrScheme name="Simple Light">
      <a:dk1>
        <a:srgbClr val="000000"/>
      </a:dk1>
      <a:lt1>
        <a:srgbClr val="FFFFFF"/>
      </a:lt1>
      <a:dk2>
        <a:srgbClr val="22262D"/>
      </a:dk2>
      <a:lt2>
        <a:srgbClr val="3B424C"/>
      </a:lt2>
      <a:accent1>
        <a:srgbClr val="FF585D"/>
      </a:accent1>
      <a:accent2>
        <a:srgbClr val="FF585D"/>
      </a:accent2>
      <a:accent3>
        <a:srgbClr val="FF585D"/>
      </a:accent3>
      <a:accent4>
        <a:srgbClr val="FF585D"/>
      </a:accent4>
      <a:accent5>
        <a:srgbClr val="FF585D"/>
      </a:accent5>
      <a:accent6>
        <a:srgbClr val="FF585D"/>
      </a:accent6>
      <a:hlink>
        <a:srgbClr val="FF58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3388</Words>
  <Application>Microsoft Office PowerPoint</Application>
  <PresentationFormat>On-screen Show (16:9)</PresentationFormat>
  <Paragraphs>415</Paragraphs>
  <Slides>57</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Unica One</vt:lpstr>
      <vt:lpstr>Fira Sans Extra Condensed Medium</vt:lpstr>
      <vt:lpstr>Squada One</vt:lpstr>
      <vt:lpstr>Lato Light</vt:lpstr>
      <vt:lpstr>Times New Roman</vt:lpstr>
      <vt:lpstr>Comfortaa</vt:lpstr>
      <vt:lpstr>Comfortaa Regular</vt:lpstr>
      <vt:lpstr>Roboto Mono</vt:lpstr>
      <vt:lpstr>Lato</vt:lpstr>
      <vt:lpstr>Arial</vt:lpstr>
      <vt:lpstr>Meeting Template</vt:lpstr>
      <vt:lpstr>PowerPoint Presentation</vt:lpstr>
      <vt:lpstr>Introduction</vt:lpstr>
      <vt:lpstr>Questions</vt:lpstr>
      <vt:lpstr>PowerPoint Presentation</vt:lpstr>
      <vt:lpstr>Data wrangling For Physical Attributes</vt:lpstr>
      <vt:lpstr>Summary ACross all of New York CiTy Listings</vt:lpstr>
      <vt:lpstr>Summary ACross all of New York CiTy Listings</vt:lpstr>
      <vt:lpstr>Summary ACross all of New York CiTy Listings</vt:lpstr>
      <vt:lpstr>Summary ACross all of New York CiTy Listings</vt:lpstr>
      <vt:lpstr>Physical Attributes: Bathrooms</vt:lpstr>
      <vt:lpstr>Physical Attributes: Bathrooms </vt:lpstr>
      <vt:lpstr>Physical Attributes: Bedrooms </vt:lpstr>
      <vt:lpstr>Physical Attributes: Bedrooms  </vt:lpstr>
      <vt:lpstr>Physical Attributes: Beds  </vt:lpstr>
      <vt:lpstr>Physical Attributes: Beds   </vt:lpstr>
      <vt:lpstr>Physical Attributes:Room Type   </vt:lpstr>
      <vt:lpstr>Physical Attributes:Room Type    </vt:lpstr>
      <vt:lpstr>Physical Attributes:Bed Type    </vt:lpstr>
      <vt:lpstr>Physical Attributes:Bed Type     </vt:lpstr>
      <vt:lpstr>Physical Attributes:Property Type     </vt:lpstr>
      <vt:lpstr>Physical Attributes:Property Type      </vt:lpstr>
      <vt:lpstr>Physical Attributes:Accommodates      </vt:lpstr>
      <vt:lpstr>Physical Attributes:Review Scores      </vt:lpstr>
      <vt:lpstr>Deeper Dive</vt:lpstr>
      <vt:lpstr>PowerPoint Presentation</vt:lpstr>
      <vt:lpstr>Conclusion </vt:lpstr>
      <vt:lpstr>PowerPoint Presentation</vt:lpstr>
      <vt:lpstr>Hypothesis &amp; Objectives:</vt:lpstr>
      <vt:lpstr>Understanding our tools:</vt:lpstr>
      <vt:lpstr>Initial Neighbourhood Group Analysis:</vt:lpstr>
      <vt:lpstr>Initial Geospatial Borough Analysis:</vt:lpstr>
      <vt:lpstr>Landmarks to Analyze:</vt:lpstr>
      <vt:lpstr>World Trade Center:</vt:lpstr>
      <vt:lpstr>World Trade Center &amp; Subway Stations:</vt:lpstr>
      <vt:lpstr>World Trade Center</vt:lpstr>
      <vt:lpstr>Number of Airbnbs After Our Conditions:</vt:lpstr>
      <vt:lpstr>Compare Landmarks Using R:</vt:lpstr>
      <vt:lpstr>Compare Landmarks Using R:</vt:lpstr>
      <vt:lpstr>Compare Landmarks Using R:</vt:lpstr>
      <vt:lpstr>Compare Landmarks Using R:</vt:lpstr>
      <vt:lpstr>Rankings:</vt:lpstr>
      <vt:lpstr>Conclusion:</vt:lpstr>
      <vt:lpstr>PowerPoint Presentation</vt:lpstr>
      <vt:lpstr>Methodology</vt:lpstr>
      <vt:lpstr>Neighbourhood group</vt:lpstr>
      <vt:lpstr>Minimum nights</vt:lpstr>
      <vt:lpstr>Number of Reviews</vt:lpstr>
      <vt:lpstr>Availability 365 </vt:lpstr>
      <vt:lpstr>Neighborhood </vt:lpstr>
      <vt:lpstr>PowerPoint Presentation</vt:lpstr>
      <vt:lpstr>Dummy Variables for categorical variaBles</vt:lpstr>
      <vt:lpstr>separate x &amp; y for training</vt:lpstr>
      <vt:lpstr>linear regression</vt:lpstr>
      <vt:lpstr>Random forest Regressor &amp; SVM Regressor</vt:lpstr>
      <vt:lpstr>residual analysis</vt:lpstr>
      <vt:lpstr>THANK YOU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danielle rowan</cp:lastModifiedBy>
  <cp:revision>1</cp:revision>
  <dcterms:modified xsi:type="dcterms:W3CDTF">2020-05-09T12:48:40Z</dcterms:modified>
</cp:coreProperties>
</file>